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anva Sans Bold" panose="020B0604020202020204" charset="0"/>
      <p:regular r:id="rId29"/>
    </p:embeddedFont>
    <p:embeddedFont>
      <p:font typeface="Inter Bold" panose="020B0604020202020204" charset="0"/>
      <p:regular r:id="rId30"/>
    </p:embeddedFont>
    <p:embeddedFont>
      <p:font typeface="Poppins" panose="00000500000000000000" pitchFamily="2" charset="0"/>
      <p:regular r:id="rId31"/>
    </p:embeddedFont>
    <p:embeddedFont>
      <p:font typeface="Poppins Bold" panose="00000800000000000000" charset="0"/>
      <p:regular r:id="rId32"/>
    </p:embeddedFont>
    <p:embeddedFont>
      <p:font typeface="Poppins Bold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 Agarwal" userId="7af9278455cfee0e" providerId="LiveId" clId="{357E8154-F4DB-4F6E-9779-BFDFA6AE0C90}"/>
    <pc:docChg chg="modSld sldOrd">
      <pc:chgData name="Krishna Agarwal" userId="7af9278455cfee0e" providerId="LiveId" clId="{357E8154-F4DB-4F6E-9779-BFDFA6AE0C90}" dt="2023-06-14T16:13:05.908" v="3"/>
      <pc:docMkLst>
        <pc:docMk/>
      </pc:docMkLst>
      <pc:sldChg chg="ord">
        <pc:chgData name="Krishna Agarwal" userId="7af9278455cfee0e" providerId="LiveId" clId="{357E8154-F4DB-4F6E-9779-BFDFA6AE0C90}" dt="2023-06-14T16:13:05.908" v="3"/>
        <pc:sldMkLst>
          <pc:docMk/>
          <pc:sldMk cId="0" sldId="26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sv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svg"/><Relationship Id="rId7"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svg"/><Relationship Id="rId7" Type="http://schemas.openxmlformats.org/officeDocument/2006/relationships/hyperlink" Target="http://www.kaggle.com/competitions/dog-breed-identificati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svg"/><Relationship Id="rId3" Type="http://schemas.openxmlformats.org/officeDocument/2006/relationships/image" Target="../media/image2.png"/><Relationship Id="rId21" Type="http://schemas.openxmlformats.org/officeDocument/2006/relationships/image" Target="../media/image31.png"/><Relationship Id="rId34" Type="http://schemas.openxmlformats.org/officeDocument/2006/relationships/image" Target="../media/image44.sv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2" Type="http://schemas.openxmlformats.org/officeDocument/2006/relationships/image" Target="../media/image16.jpeg"/><Relationship Id="rId16" Type="http://schemas.openxmlformats.org/officeDocument/2006/relationships/image" Target="../media/image26.svg"/><Relationship Id="rId20" Type="http://schemas.openxmlformats.org/officeDocument/2006/relationships/image" Target="../media/image30.sv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1.png"/><Relationship Id="rId24" Type="http://schemas.openxmlformats.org/officeDocument/2006/relationships/image" Target="../media/image34.svg"/><Relationship Id="rId32" Type="http://schemas.openxmlformats.org/officeDocument/2006/relationships/image" Target="../media/image42.svg"/><Relationship Id="rId5" Type="http://schemas.openxmlformats.org/officeDocument/2006/relationships/image" Target="../media/image4.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svg"/><Relationship Id="rId10" Type="http://schemas.openxmlformats.org/officeDocument/2006/relationships/image" Target="../media/image20.svg"/><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3.sv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svg"/><Relationship Id="rId27" Type="http://schemas.openxmlformats.org/officeDocument/2006/relationships/image" Target="../media/image37.png"/><Relationship Id="rId30" Type="http://schemas.openxmlformats.org/officeDocument/2006/relationships/image" Target="../media/image40.svg"/><Relationship Id="rId8"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5" name="Freeform 5"/>
          <p:cNvSpPr/>
          <p:nvPr/>
        </p:nvSpPr>
        <p:spPr>
          <a:xfrm>
            <a:off x="2058405" y="-1942095"/>
            <a:ext cx="14171191" cy="14171191"/>
          </a:xfrm>
          <a:custGeom>
            <a:avLst/>
            <a:gdLst/>
            <a:ahLst/>
            <a:cxnLst/>
            <a:rect l="l" t="t" r="r" b="b"/>
            <a:pathLst>
              <a:path w="14171191" h="14171191">
                <a:moveTo>
                  <a:pt x="0" y="0"/>
                </a:moveTo>
                <a:lnTo>
                  <a:pt x="14171190" y="0"/>
                </a:lnTo>
                <a:lnTo>
                  <a:pt x="14171190" y="14171190"/>
                </a:lnTo>
                <a:lnTo>
                  <a:pt x="0" y="14171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6229595" y="1028700"/>
            <a:ext cx="1029705" cy="1029705"/>
          </a:xfrm>
          <a:custGeom>
            <a:avLst/>
            <a:gdLst/>
            <a:ahLst/>
            <a:cxnLst/>
            <a:rect l="l" t="t" r="r" b="b"/>
            <a:pathLst>
              <a:path w="1029705" h="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229595" y="8228595"/>
            <a:ext cx="1029705" cy="1029705"/>
          </a:xfrm>
          <a:custGeom>
            <a:avLst/>
            <a:gdLst/>
            <a:ahLst/>
            <a:cxnLst/>
            <a:rect l="l" t="t" r="r" b="b"/>
            <a:pathLst>
              <a:path w="1029705" h="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028700" y="1028700"/>
            <a:ext cx="1029705" cy="1029705"/>
          </a:xfrm>
          <a:custGeom>
            <a:avLst/>
            <a:gdLst/>
            <a:ahLst/>
            <a:cxnLst/>
            <a:rect l="l" t="t" r="r" b="b"/>
            <a:pathLst>
              <a:path w="1029705" h="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028700" y="8228595"/>
            <a:ext cx="1029705" cy="1029705"/>
          </a:xfrm>
          <a:custGeom>
            <a:avLst/>
            <a:gdLst/>
            <a:ahLst/>
            <a:cxnLst/>
            <a:rect l="l" t="t" r="r" b="b"/>
            <a:pathLst>
              <a:path w="1029705" h="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5213198" y="6633751"/>
            <a:ext cx="7750975" cy="2438034"/>
          </a:xfrm>
          <a:custGeom>
            <a:avLst/>
            <a:gdLst/>
            <a:ahLst/>
            <a:cxnLst/>
            <a:rect l="l" t="t" r="r" b="b"/>
            <a:pathLst>
              <a:path w="7750975" h="2438034">
                <a:moveTo>
                  <a:pt x="0" y="0"/>
                </a:moveTo>
                <a:lnTo>
                  <a:pt x="7750975" y="0"/>
                </a:lnTo>
                <a:lnTo>
                  <a:pt x="7750975" y="2438034"/>
                </a:lnTo>
                <a:lnTo>
                  <a:pt x="0" y="2438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7142841" y="57246"/>
            <a:ext cx="4002318" cy="4002318"/>
          </a:xfrm>
          <a:custGeom>
            <a:avLst/>
            <a:gdLst/>
            <a:ahLst/>
            <a:cxnLst/>
            <a:rect l="l" t="t" r="r" b="b"/>
            <a:pathLst>
              <a:path w="4002318" h="4002318">
                <a:moveTo>
                  <a:pt x="0" y="0"/>
                </a:moveTo>
                <a:lnTo>
                  <a:pt x="4002318" y="0"/>
                </a:lnTo>
                <a:lnTo>
                  <a:pt x="4002318" y="4002318"/>
                </a:lnTo>
                <a:lnTo>
                  <a:pt x="0" y="4002318"/>
                </a:lnTo>
                <a:lnTo>
                  <a:pt x="0" y="0"/>
                </a:lnTo>
                <a:close/>
              </a:path>
            </a:pathLst>
          </a:custGeom>
          <a:blipFill>
            <a:blip r:embed="rId9"/>
            <a:stretch>
              <a:fillRect/>
            </a:stretch>
          </a:blipFill>
        </p:spPr>
      </p:sp>
      <p:sp>
        <p:nvSpPr>
          <p:cNvPr id="12" name="TextBox 12"/>
          <p:cNvSpPr txBox="1"/>
          <p:nvPr/>
        </p:nvSpPr>
        <p:spPr>
          <a:xfrm>
            <a:off x="3349117" y="4441825"/>
            <a:ext cx="11589765"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Inter Bold"/>
              </a:rPr>
              <a:t>DOG BREED RECOGNITION SYSTEM</a:t>
            </a:r>
          </a:p>
        </p:txBody>
      </p:sp>
      <p:sp>
        <p:nvSpPr>
          <p:cNvPr id="13" name="TextBox 13"/>
          <p:cNvSpPr txBox="1"/>
          <p:nvPr/>
        </p:nvSpPr>
        <p:spPr>
          <a:xfrm>
            <a:off x="4727831" y="7251965"/>
            <a:ext cx="8626240" cy="976630"/>
          </a:xfrm>
          <a:prstGeom prst="rect">
            <a:avLst/>
          </a:prstGeom>
        </p:spPr>
        <p:txBody>
          <a:bodyPr lIns="0" tIns="0" rIns="0" bIns="0" rtlCol="0" anchor="t">
            <a:spAutoFit/>
          </a:bodyPr>
          <a:lstStyle/>
          <a:p>
            <a:pPr algn="ctr">
              <a:lnSpc>
                <a:spcPts val="3919"/>
              </a:lnSpc>
            </a:pPr>
            <a:r>
              <a:rPr lang="en-US" sz="2799">
                <a:solidFill>
                  <a:srgbClr val="FFFFFF"/>
                </a:solidFill>
                <a:latin typeface="Poppins Bold"/>
              </a:rPr>
              <a:t>BY </a:t>
            </a:r>
          </a:p>
          <a:p>
            <a:pPr algn="ctr">
              <a:lnSpc>
                <a:spcPts val="3919"/>
              </a:lnSpc>
              <a:spcBef>
                <a:spcPct val="0"/>
              </a:spcBef>
            </a:pPr>
            <a:r>
              <a:rPr lang="en-US" sz="2799">
                <a:solidFill>
                  <a:srgbClr val="FFFFFF"/>
                </a:solidFill>
                <a:latin typeface="Poppins Bold"/>
              </a:rPr>
              <a:t>CHAITANYA SONI &amp; KRISHNA AGARWAL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5" name="Freeform 5"/>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87211" y="2935235"/>
            <a:ext cx="15913578" cy="5294365"/>
          </a:xfrm>
          <a:custGeom>
            <a:avLst/>
            <a:gdLst/>
            <a:ahLst/>
            <a:cxnLst/>
            <a:rect l="l" t="t" r="r" b="b"/>
            <a:pathLst>
              <a:path w="15913578" h="5294365">
                <a:moveTo>
                  <a:pt x="0" y="0"/>
                </a:moveTo>
                <a:lnTo>
                  <a:pt x="15913578" y="0"/>
                </a:lnTo>
                <a:lnTo>
                  <a:pt x="15913578" y="5294365"/>
                </a:lnTo>
                <a:lnTo>
                  <a:pt x="0" y="5294365"/>
                </a:lnTo>
                <a:lnTo>
                  <a:pt x="0" y="0"/>
                </a:lnTo>
                <a:close/>
              </a:path>
            </a:pathLst>
          </a:custGeom>
          <a:blipFill>
            <a:blip r:embed="rId7"/>
            <a:stretch>
              <a:fillRect t="-1011" b="-537"/>
            </a:stretch>
          </a:blipFill>
        </p:spPr>
      </p:sp>
      <p:sp>
        <p:nvSpPr>
          <p:cNvPr id="9" name="TextBox 9"/>
          <p:cNvSpPr txBox="1"/>
          <p:nvPr/>
        </p:nvSpPr>
        <p:spPr>
          <a:xfrm>
            <a:off x="4922916" y="547488"/>
            <a:ext cx="8442168" cy="798234"/>
          </a:xfrm>
          <a:prstGeom prst="rect">
            <a:avLst/>
          </a:prstGeom>
        </p:spPr>
        <p:txBody>
          <a:bodyPr lIns="0" tIns="0" rIns="0" bIns="0" rtlCol="0" anchor="t">
            <a:spAutoFit/>
          </a:bodyPr>
          <a:lstStyle/>
          <a:p>
            <a:pPr algn="ctr">
              <a:lnSpc>
                <a:spcPts val="6402"/>
              </a:lnSpc>
              <a:spcBef>
                <a:spcPct val="0"/>
              </a:spcBef>
            </a:pPr>
            <a:r>
              <a:rPr lang="en-US" sz="4573">
                <a:solidFill>
                  <a:srgbClr val="F3BE66"/>
                </a:solidFill>
                <a:latin typeface="Inter Bold"/>
              </a:rPr>
              <a:t>CNN : The Basic Working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08139" y="3012240"/>
            <a:ext cx="8737818" cy="2995216"/>
          </a:xfrm>
          <a:custGeom>
            <a:avLst/>
            <a:gdLst/>
            <a:ahLst/>
            <a:cxnLst/>
            <a:rect l="l" t="t" r="r" b="b"/>
            <a:pathLst>
              <a:path w="8737818" h="2995216">
                <a:moveTo>
                  <a:pt x="0" y="0"/>
                </a:moveTo>
                <a:lnTo>
                  <a:pt x="8737818" y="0"/>
                </a:lnTo>
                <a:lnTo>
                  <a:pt x="8737818" y="2995216"/>
                </a:lnTo>
                <a:lnTo>
                  <a:pt x="0" y="2995216"/>
                </a:lnTo>
                <a:lnTo>
                  <a:pt x="0" y="0"/>
                </a:lnTo>
                <a:close/>
              </a:path>
            </a:pathLst>
          </a:custGeom>
          <a:blipFill>
            <a:blip r:embed="rId6"/>
            <a:stretch>
              <a:fillRect/>
            </a:stretch>
          </a:blipFill>
        </p:spPr>
      </p:sp>
      <p:sp>
        <p:nvSpPr>
          <p:cNvPr id="8" name="Freeform 8"/>
          <p:cNvSpPr/>
          <p:nvPr/>
        </p:nvSpPr>
        <p:spPr>
          <a:xfrm>
            <a:off x="9568636" y="3012240"/>
            <a:ext cx="7900517" cy="2995216"/>
          </a:xfrm>
          <a:custGeom>
            <a:avLst/>
            <a:gdLst/>
            <a:ahLst/>
            <a:cxnLst/>
            <a:rect l="l" t="t" r="r" b="b"/>
            <a:pathLst>
              <a:path w="7900517" h="2995216">
                <a:moveTo>
                  <a:pt x="0" y="0"/>
                </a:moveTo>
                <a:lnTo>
                  <a:pt x="7900517" y="0"/>
                </a:lnTo>
                <a:lnTo>
                  <a:pt x="7900517" y="2995216"/>
                </a:lnTo>
                <a:lnTo>
                  <a:pt x="0" y="2995216"/>
                </a:lnTo>
                <a:lnTo>
                  <a:pt x="0" y="0"/>
                </a:lnTo>
                <a:close/>
              </a:path>
            </a:pathLst>
          </a:custGeom>
          <a:blipFill>
            <a:blip r:embed="rId7"/>
            <a:stretch>
              <a:fillRect/>
            </a:stretch>
          </a:blipFill>
        </p:spPr>
      </p:sp>
      <p:sp>
        <p:nvSpPr>
          <p:cNvPr id="9" name="Freeform 9"/>
          <p:cNvSpPr/>
          <p:nvPr/>
        </p:nvSpPr>
        <p:spPr>
          <a:xfrm>
            <a:off x="4007613" y="6159856"/>
            <a:ext cx="9182618" cy="3181095"/>
          </a:xfrm>
          <a:custGeom>
            <a:avLst/>
            <a:gdLst/>
            <a:ahLst/>
            <a:cxnLst/>
            <a:rect l="l" t="t" r="r" b="b"/>
            <a:pathLst>
              <a:path w="9182618" h="3181095">
                <a:moveTo>
                  <a:pt x="0" y="0"/>
                </a:moveTo>
                <a:lnTo>
                  <a:pt x="9182618" y="0"/>
                </a:lnTo>
                <a:lnTo>
                  <a:pt x="9182618" y="3181096"/>
                </a:lnTo>
                <a:lnTo>
                  <a:pt x="0" y="3181096"/>
                </a:lnTo>
                <a:lnTo>
                  <a:pt x="0" y="0"/>
                </a:lnTo>
                <a:close/>
              </a:path>
            </a:pathLst>
          </a:custGeom>
          <a:blipFill>
            <a:blip r:embed="rId8"/>
            <a:stretch>
              <a:fillRect/>
            </a:stretch>
          </a:blipFill>
        </p:spPr>
      </p:sp>
      <p:grpSp>
        <p:nvGrpSpPr>
          <p:cNvPr id="10" name="Group 10"/>
          <p:cNvGrpSpPr/>
          <p:nvPr/>
        </p:nvGrpSpPr>
        <p:grpSpPr>
          <a:xfrm>
            <a:off x="1028700" y="1028700"/>
            <a:ext cx="13033958" cy="1828800"/>
            <a:chOff x="0" y="0"/>
            <a:chExt cx="17378611" cy="2438400"/>
          </a:xfrm>
        </p:grpSpPr>
        <p:sp>
          <p:nvSpPr>
            <p:cNvPr id="11" name="TextBox 11"/>
            <p:cNvSpPr txBox="1"/>
            <p:nvPr/>
          </p:nvSpPr>
          <p:spPr>
            <a:xfrm>
              <a:off x="0" y="-123825"/>
              <a:ext cx="17378611"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Convolutional Neural Networks</a:t>
              </a:r>
            </a:p>
          </p:txBody>
        </p:sp>
        <p:sp>
          <p:nvSpPr>
            <p:cNvPr id="12" name="TextBox 12"/>
            <p:cNvSpPr txBox="1"/>
            <p:nvPr/>
          </p:nvSpPr>
          <p:spPr>
            <a:xfrm>
              <a:off x="0" y="1095375"/>
              <a:ext cx="17378611"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Basic Terms : Convulution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3401853"/>
            <a:ext cx="15008159" cy="6466449"/>
          </a:xfrm>
          <a:custGeom>
            <a:avLst/>
            <a:gdLst/>
            <a:ahLst/>
            <a:cxnLst/>
            <a:rect l="l" t="t" r="r" b="b"/>
            <a:pathLst>
              <a:path w="15008159" h="6466449">
                <a:moveTo>
                  <a:pt x="0" y="0"/>
                </a:moveTo>
                <a:lnTo>
                  <a:pt x="15008159" y="0"/>
                </a:lnTo>
                <a:lnTo>
                  <a:pt x="15008159" y="6466449"/>
                </a:lnTo>
                <a:lnTo>
                  <a:pt x="0" y="6466449"/>
                </a:lnTo>
                <a:lnTo>
                  <a:pt x="0" y="0"/>
                </a:lnTo>
                <a:close/>
              </a:path>
            </a:pathLst>
          </a:custGeom>
          <a:blipFill>
            <a:blip r:embed="rId6"/>
            <a:stretch>
              <a:fillRect t="-19562"/>
            </a:stretch>
          </a:blipFill>
        </p:spPr>
      </p:sp>
      <p:grpSp>
        <p:nvGrpSpPr>
          <p:cNvPr id="8" name="Group 8"/>
          <p:cNvGrpSpPr/>
          <p:nvPr/>
        </p:nvGrpSpPr>
        <p:grpSpPr>
          <a:xfrm>
            <a:off x="1028700" y="1028700"/>
            <a:ext cx="13510674" cy="1828800"/>
            <a:chOff x="0" y="0"/>
            <a:chExt cx="18014232" cy="2438400"/>
          </a:xfrm>
        </p:grpSpPr>
        <p:sp>
          <p:nvSpPr>
            <p:cNvPr id="9" name="TextBox 9"/>
            <p:cNvSpPr txBox="1"/>
            <p:nvPr/>
          </p:nvSpPr>
          <p:spPr>
            <a:xfrm>
              <a:off x="0" y="-12382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Convolutional Neural Networks</a:t>
              </a:r>
            </a:p>
          </p:txBody>
        </p:sp>
        <p:sp>
          <p:nvSpPr>
            <p:cNvPr id="10" name="TextBox 10"/>
            <p:cNvSpPr txBox="1"/>
            <p:nvPr/>
          </p:nvSpPr>
          <p:spPr>
            <a:xfrm>
              <a:off x="0" y="109537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Basic Terms : ReLu (Activation)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3423861"/>
            <a:ext cx="15008159" cy="5834439"/>
          </a:xfrm>
          <a:custGeom>
            <a:avLst/>
            <a:gdLst/>
            <a:ahLst/>
            <a:cxnLst/>
            <a:rect l="l" t="t" r="r" b="b"/>
            <a:pathLst>
              <a:path w="15008159" h="5834439">
                <a:moveTo>
                  <a:pt x="0" y="0"/>
                </a:moveTo>
                <a:lnTo>
                  <a:pt x="15008159" y="0"/>
                </a:lnTo>
                <a:lnTo>
                  <a:pt x="15008159" y="5834439"/>
                </a:lnTo>
                <a:lnTo>
                  <a:pt x="0" y="5834439"/>
                </a:lnTo>
                <a:lnTo>
                  <a:pt x="0" y="0"/>
                </a:lnTo>
                <a:close/>
              </a:path>
            </a:pathLst>
          </a:custGeom>
          <a:blipFill>
            <a:blip r:embed="rId6"/>
            <a:stretch>
              <a:fillRect t="-19925"/>
            </a:stretch>
          </a:blipFill>
        </p:spPr>
      </p:sp>
      <p:grpSp>
        <p:nvGrpSpPr>
          <p:cNvPr id="8" name="Group 8"/>
          <p:cNvGrpSpPr/>
          <p:nvPr/>
        </p:nvGrpSpPr>
        <p:grpSpPr>
          <a:xfrm>
            <a:off x="1028700" y="1028700"/>
            <a:ext cx="13510674" cy="1828800"/>
            <a:chOff x="0" y="0"/>
            <a:chExt cx="18014232" cy="2438400"/>
          </a:xfrm>
        </p:grpSpPr>
        <p:sp>
          <p:nvSpPr>
            <p:cNvPr id="9" name="TextBox 9"/>
            <p:cNvSpPr txBox="1"/>
            <p:nvPr/>
          </p:nvSpPr>
          <p:spPr>
            <a:xfrm>
              <a:off x="0" y="-12382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Convolutional Neural Networks</a:t>
              </a:r>
            </a:p>
          </p:txBody>
        </p:sp>
        <p:sp>
          <p:nvSpPr>
            <p:cNvPr id="10" name="TextBox 10"/>
            <p:cNvSpPr txBox="1"/>
            <p:nvPr/>
          </p:nvSpPr>
          <p:spPr>
            <a:xfrm>
              <a:off x="0" y="109537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Basic Terms : Pooling</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3033728"/>
            <a:ext cx="10885869" cy="6651032"/>
          </a:xfrm>
          <a:custGeom>
            <a:avLst/>
            <a:gdLst/>
            <a:ahLst/>
            <a:cxnLst/>
            <a:rect l="l" t="t" r="r" b="b"/>
            <a:pathLst>
              <a:path w="10885869" h="6651032">
                <a:moveTo>
                  <a:pt x="0" y="0"/>
                </a:moveTo>
                <a:lnTo>
                  <a:pt x="10885869" y="0"/>
                </a:lnTo>
                <a:lnTo>
                  <a:pt x="10885869" y="6651032"/>
                </a:lnTo>
                <a:lnTo>
                  <a:pt x="0" y="6651032"/>
                </a:lnTo>
                <a:lnTo>
                  <a:pt x="0" y="0"/>
                </a:lnTo>
                <a:close/>
              </a:path>
            </a:pathLst>
          </a:custGeom>
          <a:blipFill>
            <a:blip r:embed="rId6"/>
            <a:stretch>
              <a:fillRect/>
            </a:stretch>
          </a:blipFill>
        </p:spPr>
      </p:sp>
      <p:grpSp>
        <p:nvGrpSpPr>
          <p:cNvPr id="8" name="Group 8"/>
          <p:cNvGrpSpPr/>
          <p:nvPr/>
        </p:nvGrpSpPr>
        <p:grpSpPr>
          <a:xfrm>
            <a:off x="1028700" y="1028700"/>
            <a:ext cx="13510674" cy="1828800"/>
            <a:chOff x="0" y="0"/>
            <a:chExt cx="18014232" cy="2438400"/>
          </a:xfrm>
        </p:grpSpPr>
        <p:sp>
          <p:nvSpPr>
            <p:cNvPr id="9" name="TextBox 9"/>
            <p:cNvSpPr txBox="1"/>
            <p:nvPr/>
          </p:nvSpPr>
          <p:spPr>
            <a:xfrm>
              <a:off x="0" y="-12382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Convolutional Neural Networks</a:t>
              </a:r>
            </a:p>
          </p:txBody>
        </p:sp>
        <p:sp>
          <p:nvSpPr>
            <p:cNvPr id="10" name="TextBox 10"/>
            <p:cNvSpPr txBox="1"/>
            <p:nvPr/>
          </p:nvSpPr>
          <p:spPr>
            <a:xfrm>
              <a:off x="0" y="109537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Basic Terms : Flatten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3215967"/>
            <a:ext cx="12688895" cy="6524196"/>
          </a:xfrm>
          <a:custGeom>
            <a:avLst/>
            <a:gdLst/>
            <a:ahLst/>
            <a:cxnLst/>
            <a:rect l="l" t="t" r="r" b="b"/>
            <a:pathLst>
              <a:path w="12688895" h="6524196">
                <a:moveTo>
                  <a:pt x="0" y="0"/>
                </a:moveTo>
                <a:lnTo>
                  <a:pt x="12688895" y="0"/>
                </a:lnTo>
                <a:lnTo>
                  <a:pt x="12688895" y="6524195"/>
                </a:lnTo>
                <a:lnTo>
                  <a:pt x="0" y="6524195"/>
                </a:lnTo>
                <a:lnTo>
                  <a:pt x="0" y="0"/>
                </a:lnTo>
                <a:close/>
              </a:path>
            </a:pathLst>
          </a:custGeom>
          <a:blipFill>
            <a:blip r:embed="rId6"/>
            <a:stretch>
              <a:fillRect/>
            </a:stretch>
          </a:blipFill>
        </p:spPr>
      </p:sp>
      <p:grpSp>
        <p:nvGrpSpPr>
          <p:cNvPr id="8" name="Group 8"/>
          <p:cNvGrpSpPr/>
          <p:nvPr/>
        </p:nvGrpSpPr>
        <p:grpSpPr>
          <a:xfrm>
            <a:off x="1028700" y="1028700"/>
            <a:ext cx="13510674" cy="1828800"/>
            <a:chOff x="0" y="0"/>
            <a:chExt cx="18014232" cy="2438400"/>
          </a:xfrm>
        </p:grpSpPr>
        <p:sp>
          <p:nvSpPr>
            <p:cNvPr id="9" name="TextBox 9"/>
            <p:cNvSpPr txBox="1"/>
            <p:nvPr/>
          </p:nvSpPr>
          <p:spPr>
            <a:xfrm>
              <a:off x="0" y="-12382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Convolutional Neural Networks</a:t>
              </a:r>
            </a:p>
          </p:txBody>
        </p:sp>
        <p:sp>
          <p:nvSpPr>
            <p:cNvPr id="10" name="TextBox 10"/>
            <p:cNvSpPr txBox="1"/>
            <p:nvPr/>
          </p:nvSpPr>
          <p:spPr>
            <a:xfrm>
              <a:off x="0" y="109537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Basic Terms : Softmax</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5" name="Freeform 5"/>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70278" y="2574545"/>
            <a:ext cx="16529151" cy="5931048"/>
          </a:xfrm>
          <a:custGeom>
            <a:avLst/>
            <a:gdLst/>
            <a:ahLst/>
            <a:cxnLst/>
            <a:rect l="l" t="t" r="r" b="b"/>
            <a:pathLst>
              <a:path w="16529151" h="5931048">
                <a:moveTo>
                  <a:pt x="0" y="0"/>
                </a:moveTo>
                <a:lnTo>
                  <a:pt x="16529150" y="0"/>
                </a:lnTo>
                <a:lnTo>
                  <a:pt x="16529150" y="5931048"/>
                </a:lnTo>
                <a:lnTo>
                  <a:pt x="0" y="5931048"/>
                </a:lnTo>
                <a:lnTo>
                  <a:pt x="0" y="0"/>
                </a:lnTo>
                <a:close/>
              </a:path>
            </a:pathLst>
          </a:custGeom>
          <a:blipFill>
            <a:blip r:embed="rId7"/>
            <a:stretch>
              <a:fillRect/>
            </a:stretch>
          </a:blipFill>
        </p:spPr>
      </p:sp>
      <p:sp>
        <p:nvSpPr>
          <p:cNvPr id="9" name="TextBox 9"/>
          <p:cNvSpPr txBox="1"/>
          <p:nvPr/>
        </p:nvSpPr>
        <p:spPr>
          <a:xfrm>
            <a:off x="4922916" y="547488"/>
            <a:ext cx="8442168" cy="798234"/>
          </a:xfrm>
          <a:prstGeom prst="rect">
            <a:avLst/>
          </a:prstGeom>
        </p:spPr>
        <p:txBody>
          <a:bodyPr lIns="0" tIns="0" rIns="0" bIns="0" rtlCol="0" anchor="t">
            <a:spAutoFit/>
          </a:bodyPr>
          <a:lstStyle/>
          <a:p>
            <a:pPr algn="ctr">
              <a:lnSpc>
                <a:spcPts val="6402"/>
              </a:lnSpc>
              <a:spcBef>
                <a:spcPct val="0"/>
              </a:spcBef>
            </a:pPr>
            <a:r>
              <a:rPr lang="en-US" sz="4573">
                <a:solidFill>
                  <a:srgbClr val="F3BE66"/>
                </a:solidFill>
                <a:latin typeface="Inter Bold"/>
              </a:rPr>
              <a:t>Working of the ResNet50V2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3212680"/>
            <a:ext cx="13510674" cy="5845292"/>
          </a:xfrm>
          <a:custGeom>
            <a:avLst/>
            <a:gdLst/>
            <a:ahLst/>
            <a:cxnLst/>
            <a:rect l="l" t="t" r="r" b="b"/>
            <a:pathLst>
              <a:path w="13510674" h="5845292">
                <a:moveTo>
                  <a:pt x="0" y="0"/>
                </a:moveTo>
                <a:lnTo>
                  <a:pt x="13510674" y="0"/>
                </a:lnTo>
                <a:lnTo>
                  <a:pt x="13510674" y="5845292"/>
                </a:lnTo>
                <a:lnTo>
                  <a:pt x="0" y="5845292"/>
                </a:lnTo>
                <a:lnTo>
                  <a:pt x="0" y="0"/>
                </a:lnTo>
                <a:close/>
              </a:path>
            </a:pathLst>
          </a:custGeom>
          <a:blipFill>
            <a:blip r:embed="rId6"/>
            <a:stretch>
              <a:fillRect l="-8516" t="-17787" r="-8064" b="-16944"/>
            </a:stretch>
          </a:blipFill>
        </p:spPr>
      </p:sp>
      <p:grpSp>
        <p:nvGrpSpPr>
          <p:cNvPr id="8" name="Group 8"/>
          <p:cNvGrpSpPr/>
          <p:nvPr/>
        </p:nvGrpSpPr>
        <p:grpSpPr>
          <a:xfrm>
            <a:off x="1028700" y="1028700"/>
            <a:ext cx="13510674" cy="1828800"/>
            <a:chOff x="0" y="0"/>
            <a:chExt cx="18014232" cy="2438400"/>
          </a:xfrm>
        </p:grpSpPr>
        <p:sp>
          <p:nvSpPr>
            <p:cNvPr id="9" name="TextBox 9"/>
            <p:cNvSpPr txBox="1"/>
            <p:nvPr/>
          </p:nvSpPr>
          <p:spPr>
            <a:xfrm>
              <a:off x="0" y="-12382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ResNet 50 V2</a:t>
              </a:r>
            </a:p>
          </p:txBody>
        </p:sp>
        <p:sp>
          <p:nvSpPr>
            <p:cNvPr id="10" name="TextBox 10"/>
            <p:cNvSpPr txBox="1"/>
            <p:nvPr/>
          </p:nvSpPr>
          <p:spPr>
            <a:xfrm>
              <a:off x="0" y="109537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Terms : Padding</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3189904"/>
            <a:ext cx="14700300" cy="5868499"/>
          </a:xfrm>
          <a:custGeom>
            <a:avLst/>
            <a:gdLst/>
            <a:ahLst/>
            <a:cxnLst/>
            <a:rect l="l" t="t" r="r" b="b"/>
            <a:pathLst>
              <a:path w="14700300" h="5868499">
                <a:moveTo>
                  <a:pt x="0" y="0"/>
                </a:moveTo>
                <a:lnTo>
                  <a:pt x="14700300" y="0"/>
                </a:lnTo>
                <a:lnTo>
                  <a:pt x="14700300" y="5868499"/>
                </a:lnTo>
                <a:lnTo>
                  <a:pt x="0" y="5868499"/>
                </a:lnTo>
                <a:lnTo>
                  <a:pt x="0" y="0"/>
                </a:lnTo>
                <a:close/>
              </a:path>
            </a:pathLst>
          </a:custGeom>
          <a:blipFill>
            <a:blip r:embed="rId6"/>
            <a:stretch>
              <a:fillRect/>
            </a:stretch>
          </a:blipFill>
        </p:spPr>
      </p:sp>
      <p:grpSp>
        <p:nvGrpSpPr>
          <p:cNvPr id="8" name="Group 8"/>
          <p:cNvGrpSpPr/>
          <p:nvPr/>
        </p:nvGrpSpPr>
        <p:grpSpPr>
          <a:xfrm>
            <a:off x="1028700" y="1028700"/>
            <a:ext cx="13510674" cy="1828800"/>
            <a:chOff x="0" y="0"/>
            <a:chExt cx="18014232" cy="2438400"/>
          </a:xfrm>
        </p:grpSpPr>
        <p:sp>
          <p:nvSpPr>
            <p:cNvPr id="9" name="TextBox 9"/>
            <p:cNvSpPr txBox="1"/>
            <p:nvPr/>
          </p:nvSpPr>
          <p:spPr>
            <a:xfrm>
              <a:off x="0" y="-12382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ResNet 50 V2</a:t>
              </a:r>
            </a:p>
          </p:txBody>
        </p:sp>
        <p:sp>
          <p:nvSpPr>
            <p:cNvPr id="10" name="TextBox 10"/>
            <p:cNvSpPr txBox="1"/>
            <p:nvPr/>
          </p:nvSpPr>
          <p:spPr>
            <a:xfrm>
              <a:off x="0" y="109537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Terms : Conv Block</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028700" y="3178563"/>
            <a:ext cx="15303434" cy="5914560"/>
            <a:chOff x="0" y="0"/>
            <a:chExt cx="20404579" cy="7886080"/>
          </a:xfrm>
        </p:grpSpPr>
        <p:sp>
          <p:nvSpPr>
            <p:cNvPr id="8" name="Freeform 8"/>
            <p:cNvSpPr/>
            <p:nvPr/>
          </p:nvSpPr>
          <p:spPr>
            <a:xfrm>
              <a:off x="0" y="3442320"/>
              <a:ext cx="8060223" cy="4443759"/>
            </a:xfrm>
            <a:custGeom>
              <a:avLst/>
              <a:gdLst/>
              <a:ahLst/>
              <a:cxnLst/>
              <a:rect l="l" t="t" r="r" b="b"/>
              <a:pathLst>
                <a:path w="8060223" h="4443759">
                  <a:moveTo>
                    <a:pt x="0" y="0"/>
                  </a:moveTo>
                  <a:lnTo>
                    <a:pt x="8060223" y="0"/>
                  </a:lnTo>
                  <a:lnTo>
                    <a:pt x="8060223" y="4443760"/>
                  </a:lnTo>
                  <a:lnTo>
                    <a:pt x="0" y="4443760"/>
                  </a:lnTo>
                  <a:lnTo>
                    <a:pt x="0" y="0"/>
                  </a:lnTo>
                  <a:close/>
                </a:path>
              </a:pathLst>
            </a:custGeom>
            <a:blipFill>
              <a:blip r:embed="rId6"/>
              <a:stretch>
                <a:fillRect/>
              </a:stretch>
            </a:blipFill>
          </p:spPr>
        </p:sp>
        <p:sp>
          <p:nvSpPr>
            <p:cNvPr id="9" name="Freeform 9"/>
            <p:cNvSpPr/>
            <p:nvPr/>
          </p:nvSpPr>
          <p:spPr>
            <a:xfrm>
              <a:off x="0" y="0"/>
              <a:ext cx="20404579" cy="3219992"/>
            </a:xfrm>
            <a:custGeom>
              <a:avLst/>
              <a:gdLst/>
              <a:ahLst/>
              <a:cxnLst/>
              <a:rect l="l" t="t" r="r" b="b"/>
              <a:pathLst>
                <a:path w="20404579" h="3219992">
                  <a:moveTo>
                    <a:pt x="0" y="0"/>
                  </a:moveTo>
                  <a:lnTo>
                    <a:pt x="20404579" y="0"/>
                  </a:lnTo>
                  <a:lnTo>
                    <a:pt x="20404579" y="3219992"/>
                  </a:lnTo>
                  <a:lnTo>
                    <a:pt x="0" y="3219992"/>
                  </a:lnTo>
                  <a:lnTo>
                    <a:pt x="0" y="0"/>
                  </a:lnTo>
                  <a:close/>
                </a:path>
              </a:pathLst>
            </a:custGeom>
            <a:blipFill>
              <a:blip r:embed="rId7"/>
              <a:stretch>
                <a:fillRect/>
              </a:stretch>
            </a:blipFill>
          </p:spPr>
        </p:sp>
        <p:sp>
          <p:nvSpPr>
            <p:cNvPr id="10" name="Freeform 10"/>
            <p:cNvSpPr/>
            <p:nvPr/>
          </p:nvSpPr>
          <p:spPr>
            <a:xfrm>
              <a:off x="8293277" y="3429620"/>
              <a:ext cx="11939947" cy="4456459"/>
            </a:xfrm>
            <a:custGeom>
              <a:avLst/>
              <a:gdLst/>
              <a:ahLst/>
              <a:cxnLst/>
              <a:rect l="l" t="t" r="r" b="b"/>
              <a:pathLst>
                <a:path w="11939947" h="4456459">
                  <a:moveTo>
                    <a:pt x="0" y="0"/>
                  </a:moveTo>
                  <a:lnTo>
                    <a:pt x="11939947" y="0"/>
                  </a:lnTo>
                  <a:lnTo>
                    <a:pt x="11939947" y="4456460"/>
                  </a:lnTo>
                  <a:lnTo>
                    <a:pt x="0" y="4456460"/>
                  </a:lnTo>
                  <a:lnTo>
                    <a:pt x="0" y="0"/>
                  </a:lnTo>
                  <a:close/>
                </a:path>
              </a:pathLst>
            </a:custGeom>
            <a:blipFill>
              <a:blip r:embed="rId8"/>
              <a:stretch>
                <a:fillRect/>
              </a:stretch>
            </a:blipFill>
          </p:spPr>
        </p:sp>
      </p:grpSp>
      <p:grpSp>
        <p:nvGrpSpPr>
          <p:cNvPr id="11" name="Group 11"/>
          <p:cNvGrpSpPr/>
          <p:nvPr/>
        </p:nvGrpSpPr>
        <p:grpSpPr>
          <a:xfrm>
            <a:off x="1028700" y="1028700"/>
            <a:ext cx="13510674" cy="1828800"/>
            <a:chOff x="0" y="0"/>
            <a:chExt cx="18014232" cy="2438400"/>
          </a:xfrm>
        </p:grpSpPr>
        <p:sp>
          <p:nvSpPr>
            <p:cNvPr id="12" name="TextBox 12"/>
            <p:cNvSpPr txBox="1"/>
            <p:nvPr/>
          </p:nvSpPr>
          <p:spPr>
            <a:xfrm>
              <a:off x="0" y="-12382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ResNet 50 V2</a:t>
              </a:r>
            </a:p>
          </p:txBody>
        </p:sp>
        <p:sp>
          <p:nvSpPr>
            <p:cNvPr id="13" name="TextBox 13"/>
            <p:cNvSpPr txBox="1"/>
            <p:nvPr/>
          </p:nvSpPr>
          <p:spPr>
            <a:xfrm>
              <a:off x="0" y="109537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Terms : Blocking</a:t>
              </a:r>
            </a:p>
          </p:txBody>
        </p:sp>
      </p:grpSp>
      <p:sp>
        <p:nvSpPr>
          <p:cNvPr id="14" name="TextBox 14"/>
          <p:cNvSpPr txBox="1"/>
          <p:nvPr/>
        </p:nvSpPr>
        <p:spPr>
          <a:xfrm>
            <a:off x="4390288" y="8339249"/>
            <a:ext cx="2729854" cy="481330"/>
          </a:xfrm>
          <a:prstGeom prst="rect">
            <a:avLst/>
          </a:prstGeom>
        </p:spPr>
        <p:txBody>
          <a:bodyPr wrap="square" lIns="0" tIns="0" rIns="0" bIns="0" rtlCol="0" anchor="t">
            <a:spAutoFit/>
          </a:bodyPr>
          <a:lstStyle/>
          <a:p>
            <a:pPr algn="ctr">
              <a:lnSpc>
                <a:spcPts val="3920"/>
              </a:lnSpc>
            </a:pPr>
            <a:r>
              <a:rPr lang="en-US" sz="2800" dirty="0">
                <a:solidFill>
                  <a:srgbClr val="000000"/>
                </a:solidFill>
                <a:latin typeface="Canva Sans Bold"/>
              </a:rPr>
              <a:t>Sum / </a:t>
            </a:r>
            <a:r>
              <a:rPr lang="en-US" sz="2800" dirty="0" err="1">
                <a:solidFill>
                  <a:srgbClr val="000000"/>
                </a:solidFill>
                <a:latin typeface="Canva Sans Bold"/>
              </a:rPr>
              <a:t>Concat</a:t>
            </a:r>
            <a:endParaRPr lang="en-US" sz="2800" dirty="0">
              <a:solidFill>
                <a:srgbClr val="000000"/>
              </a:solidFill>
              <a:latin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42" b="29807"/>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5" name="Freeform 5"/>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489500" y="3101128"/>
            <a:ext cx="11309001" cy="3557195"/>
          </a:xfrm>
          <a:custGeom>
            <a:avLst/>
            <a:gdLst/>
            <a:ahLst/>
            <a:cxnLst/>
            <a:rect l="l" t="t" r="r" b="b"/>
            <a:pathLst>
              <a:path w="11309001" h="3557195">
                <a:moveTo>
                  <a:pt x="0" y="0"/>
                </a:moveTo>
                <a:lnTo>
                  <a:pt x="11309000" y="0"/>
                </a:lnTo>
                <a:lnTo>
                  <a:pt x="11309000" y="3557195"/>
                </a:lnTo>
                <a:lnTo>
                  <a:pt x="0" y="3557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489500" y="3681482"/>
            <a:ext cx="11309001" cy="2139312"/>
          </a:xfrm>
          <a:prstGeom prst="rect">
            <a:avLst/>
          </a:prstGeom>
        </p:spPr>
        <p:txBody>
          <a:bodyPr lIns="0" tIns="0" rIns="0" bIns="0" rtlCol="0" anchor="t">
            <a:spAutoFit/>
          </a:bodyPr>
          <a:lstStyle/>
          <a:p>
            <a:pPr algn="ctr">
              <a:lnSpc>
                <a:spcPts val="17308"/>
              </a:lnSpc>
              <a:spcBef>
                <a:spcPct val="0"/>
              </a:spcBef>
            </a:pPr>
            <a:r>
              <a:rPr lang="en-US" sz="12363">
                <a:solidFill>
                  <a:srgbClr val="FFFFFF"/>
                </a:solidFill>
                <a:latin typeface="Inter Bold"/>
              </a:rPr>
              <a:t>QUICK DEMO</a:t>
            </a:r>
          </a:p>
        </p:txBody>
      </p:sp>
      <p:sp>
        <p:nvSpPr>
          <p:cNvPr id="8" name="Freeform 8"/>
          <p:cNvSpPr/>
          <p:nvPr/>
        </p:nvSpPr>
        <p:spPr>
          <a:xfrm>
            <a:off x="1972515" y="3072622"/>
            <a:ext cx="634043" cy="634043"/>
          </a:xfrm>
          <a:custGeom>
            <a:avLst/>
            <a:gdLst/>
            <a:ahLst/>
            <a:cxnLst/>
            <a:rect l="l" t="t" r="r" b="b"/>
            <a:pathLst>
              <a:path w="634043" h="634043">
                <a:moveTo>
                  <a:pt x="0" y="0"/>
                </a:moveTo>
                <a:lnTo>
                  <a:pt x="634043" y="0"/>
                </a:lnTo>
                <a:lnTo>
                  <a:pt x="634043" y="634044"/>
                </a:lnTo>
                <a:lnTo>
                  <a:pt x="0" y="634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681442" y="3072622"/>
            <a:ext cx="634043" cy="634043"/>
          </a:xfrm>
          <a:custGeom>
            <a:avLst/>
            <a:gdLst/>
            <a:ahLst/>
            <a:cxnLst/>
            <a:rect l="l" t="t" r="r" b="b"/>
            <a:pathLst>
              <a:path w="634043" h="634043">
                <a:moveTo>
                  <a:pt x="0" y="0"/>
                </a:moveTo>
                <a:lnTo>
                  <a:pt x="634043" y="0"/>
                </a:lnTo>
                <a:lnTo>
                  <a:pt x="634043" y="634044"/>
                </a:lnTo>
                <a:lnTo>
                  <a:pt x="0" y="634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028700" y="1028700"/>
            <a:ext cx="13510674" cy="1828800"/>
            <a:chOff x="0" y="0"/>
            <a:chExt cx="18014232" cy="2438400"/>
          </a:xfrm>
        </p:grpSpPr>
        <p:sp>
          <p:nvSpPr>
            <p:cNvPr id="8" name="TextBox 8"/>
            <p:cNvSpPr txBox="1"/>
            <p:nvPr/>
          </p:nvSpPr>
          <p:spPr>
            <a:xfrm>
              <a:off x="0" y="-12382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ResNet 50 V2</a:t>
              </a:r>
            </a:p>
          </p:txBody>
        </p:sp>
        <p:sp>
          <p:nvSpPr>
            <p:cNvPr id="9" name="TextBox 9"/>
            <p:cNvSpPr txBox="1"/>
            <p:nvPr/>
          </p:nvSpPr>
          <p:spPr>
            <a:xfrm>
              <a:off x="0" y="1095375"/>
              <a:ext cx="18014232"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Terms : Batch Normalization</a:t>
              </a:r>
            </a:p>
          </p:txBody>
        </p:sp>
      </p:grpSp>
      <p:sp>
        <p:nvSpPr>
          <p:cNvPr id="10" name="TextBox 10"/>
          <p:cNvSpPr txBox="1"/>
          <p:nvPr/>
        </p:nvSpPr>
        <p:spPr>
          <a:xfrm>
            <a:off x="1042211" y="3591379"/>
            <a:ext cx="15606945" cy="45827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Batch normalization is a method used to make training of artificial neural networks faster and more stable through normalization of the layers' inputs by re-centering and re-scaling.</a:t>
            </a:r>
          </a:p>
          <a:p>
            <a:pPr algn="ctr">
              <a:lnSpc>
                <a:spcPts val="7279"/>
              </a:lnSpc>
            </a:pPr>
            <a:r>
              <a:rPr lang="en-US" sz="5199">
                <a:solidFill>
                  <a:srgbClr val="FFFFFF"/>
                </a:solidFill>
                <a:latin typeface="Canva Sans Bold"/>
              </a:rPr>
              <a:t>Using MEAN, VARIANCE, ETC.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1643904" y="418698"/>
            <a:ext cx="6230969" cy="3574008"/>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0" name="Freeform 1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9888" r="-9888"/>
              </a:stretch>
            </a:blipFill>
          </p:spPr>
        </p:sp>
      </p:grpSp>
      <p:grpSp>
        <p:nvGrpSpPr>
          <p:cNvPr id="11" name="Group 11"/>
          <p:cNvGrpSpPr/>
          <p:nvPr/>
        </p:nvGrpSpPr>
        <p:grpSpPr>
          <a:xfrm>
            <a:off x="1028700" y="1028700"/>
            <a:ext cx="12799672" cy="2064386"/>
            <a:chOff x="0" y="0"/>
            <a:chExt cx="17066229" cy="2752515"/>
          </a:xfrm>
        </p:grpSpPr>
        <p:sp>
          <p:nvSpPr>
            <p:cNvPr id="12" name="TextBox 12"/>
            <p:cNvSpPr txBox="1"/>
            <p:nvPr/>
          </p:nvSpPr>
          <p:spPr>
            <a:xfrm>
              <a:off x="0" y="-142875"/>
              <a:ext cx="17066229" cy="1578823"/>
            </a:xfrm>
            <a:prstGeom prst="rect">
              <a:avLst/>
            </a:prstGeom>
          </p:spPr>
          <p:txBody>
            <a:bodyPr lIns="0" tIns="0" rIns="0" bIns="0" rtlCol="0" anchor="t">
              <a:spAutoFit/>
            </a:bodyPr>
            <a:lstStyle/>
            <a:p>
              <a:pPr>
                <a:lnSpc>
                  <a:spcPts val="9939"/>
                </a:lnSpc>
                <a:spcBef>
                  <a:spcPct val="0"/>
                </a:spcBef>
              </a:pPr>
              <a:r>
                <a:rPr lang="en-US" sz="7099">
                  <a:solidFill>
                    <a:srgbClr val="FFFFFF"/>
                  </a:solidFill>
                  <a:latin typeface="Inter Bold"/>
                </a:rPr>
                <a:t>A Short Note</a:t>
              </a:r>
            </a:p>
          </p:txBody>
        </p:sp>
        <p:sp>
          <p:nvSpPr>
            <p:cNvPr id="13" name="TextBox 13"/>
            <p:cNvSpPr txBox="1"/>
            <p:nvPr/>
          </p:nvSpPr>
          <p:spPr>
            <a:xfrm>
              <a:off x="0" y="1173692"/>
              <a:ext cx="17066229" cy="1578823"/>
            </a:xfrm>
            <a:prstGeom prst="rect">
              <a:avLst/>
            </a:prstGeom>
          </p:spPr>
          <p:txBody>
            <a:bodyPr lIns="0" tIns="0" rIns="0" bIns="0" rtlCol="0" anchor="t">
              <a:spAutoFit/>
            </a:bodyPr>
            <a:lstStyle/>
            <a:p>
              <a:pPr>
                <a:lnSpc>
                  <a:spcPts val="9939"/>
                </a:lnSpc>
                <a:spcBef>
                  <a:spcPct val="0"/>
                </a:spcBef>
              </a:pPr>
              <a:r>
                <a:rPr lang="en-US" sz="7099">
                  <a:solidFill>
                    <a:srgbClr val="F3BE66"/>
                  </a:solidFill>
                  <a:latin typeface="Inter Bold"/>
                </a:rPr>
                <a:t>Streamlit</a:t>
              </a:r>
            </a:p>
          </p:txBody>
        </p:sp>
      </p:grpSp>
      <p:sp>
        <p:nvSpPr>
          <p:cNvPr id="14" name="TextBox 14"/>
          <p:cNvSpPr txBox="1"/>
          <p:nvPr/>
        </p:nvSpPr>
        <p:spPr>
          <a:xfrm>
            <a:off x="1028700" y="4240356"/>
            <a:ext cx="16394545" cy="5493922"/>
          </a:xfrm>
          <a:prstGeom prst="rect">
            <a:avLst/>
          </a:prstGeom>
        </p:spPr>
        <p:txBody>
          <a:bodyPr lIns="0" tIns="0" rIns="0" bIns="0" rtlCol="0" anchor="t">
            <a:spAutoFit/>
          </a:bodyPr>
          <a:lstStyle/>
          <a:p>
            <a:pPr>
              <a:lnSpc>
                <a:spcPts val="2735"/>
              </a:lnSpc>
            </a:pPr>
            <a:r>
              <a:rPr lang="en-US" sz="1953">
                <a:solidFill>
                  <a:srgbClr val="FFFFFF"/>
                </a:solidFill>
                <a:latin typeface="Poppins"/>
              </a:rPr>
              <a:t>Streamlit is an open-source Python library used for building web applications and interactive data visualizations. It is specifically designed to simplify the process of creating interactive dashboards, machine learning models, data exploration tools, and other data-driven applications. Streamlit provides an intuitive and user-friendly way to create web interfaces directly from Python scripts. With minimal code, you can create interactive web applications that allow users to interact with your data, visualize results, and manipulate parameters.</a:t>
            </a:r>
          </a:p>
          <a:p>
            <a:pPr>
              <a:lnSpc>
                <a:spcPts val="2735"/>
              </a:lnSpc>
            </a:pPr>
            <a:endParaRPr lang="en-US" sz="1953">
              <a:solidFill>
                <a:srgbClr val="FFFFFF"/>
              </a:solidFill>
              <a:latin typeface="Poppins"/>
            </a:endParaRPr>
          </a:p>
          <a:p>
            <a:pPr marL="421837" lvl="1" indent="-210919">
              <a:lnSpc>
                <a:spcPts val="2735"/>
              </a:lnSpc>
              <a:buFont typeface="Arial"/>
              <a:buChar char="•"/>
            </a:pPr>
            <a:r>
              <a:rPr lang="en-US" sz="1953">
                <a:solidFill>
                  <a:srgbClr val="FFFFFF"/>
                </a:solidFill>
                <a:latin typeface="Poppins"/>
              </a:rPr>
              <a:t>Easy-to-use: Streamlit provides a simple and declarative syntax, allowing you to create interactive web apps with just a few lines of code.</a:t>
            </a:r>
          </a:p>
          <a:p>
            <a:pPr marL="421837" lvl="1" indent="-210919">
              <a:lnSpc>
                <a:spcPts val="2735"/>
              </a:lnSpc>
              <a:buFont typeface="Arial"/>
              <a:buChar char="•"/>
            </a:pPr>
            <a:r>
              <a:rPr lang="en-US" sz="1953">
                <a:solidFill>
                  <a:srgbClr val="FFFFFF"/>
                </a:solidFill>
                <a:latin typeface="Poppins"/>
              </a:rPr>
              <a:t>Rapid prototyping: With automatic hot reloading, you can see the changes you make to your code immediately, making it ideal for rapid iteration and prototyping.</a:t>
            </a:r>
          </a:p>
          <a:p>
            <a:pPr marL="421837" lvl="1" indent="-210919">
              <a:lnSpc>
                <a:spcPts val="2735"/>
              </a:lnSpc>
              <a:buFont typeface="Arial"/>
              <a:buChar char="•"/>
            </a:pPr>
            <a:r>
              <a:rPr lang="en-US" sz="1953">
                <a:solidFill>
                  <a:srgbClr val="FFFFFF"/>
                </a:solidFill>
                <a:latin typeface="Poppins"/>
              </a:rPr>
              <a:t>Seamless integration: Streamlit integrates well with popular data science libraries and frameworks such as Pandas, Matplotlib, and scikit-learn, allowing you to leverage their functionality within your web app.</a:t>
            </a:r>
          </a:p>
          <a:p>
            <a:pPr marL="421837" lvl="1" indent="-210919">
              <a:lnSpc>
                <a:spcPts val="2735"/>
              </a:lnSpc>
              <a:buFont typeface="Arial"/>
              <a:buChar char="•"/>
            </a:pPr>
            <a:r>
              <a:rPr lang="en-US" sz="1953">
                <a:solidFill>
                  <a:srgbClr val="FFFFFF"/>
                </a:solidFill>
                <a:latin typeface="Poppins"/>
              </a:rPr>
              <a:t>Sharing and deployment: Streamlit makes it easy to share your web apps with others. You can deploy your Streamlit app on various platforms, including cloud services like Heroku, or you can use Streamlit for Teams, which is a managed platform for deploying and collaborating on Streamlit apps.</a:t>
            </a:r>
          </a:p>
          <a:p>
            <a:pPr>
              <a:lnSpc>
                <a:spcPts val="2735"/>
              </a:lnSpc>
              <a:spcBef>
                <a:spcPct val="0"/>
              </a:spcBef>
            </a:pPr>
            <a:endParaRPr lang="en-US" sz="1953">
              <a:solidFill>
                <a:srgbClr val="FFFFFF"/>
              </a:solidFill>
              <a:latin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5" name="Freeform 5"/>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018106" y="3389644"/>
            <a:ext cx="12251789" cy="3853744"/>
          </a:xfrm>
          <a:custGeom>
            <a:avLst/>
            <a:gdLst/>
            <a:ahLst/>
            <a:cxnLst/>
            <a:rect l="l" t="t" r="r" b="b"/>
            <a:pathLst>
              <a:path w="12251789" h="3853744">
                <a:moveTo>
                  <a:pt x="0" y="0"/>
                </a:moveTo>
                <a:lnTo>
                  <a:pt x="12251788" y="0"/>
                </a:lnTo>
                <a:lnTo>
                  <a:pt x="12251788" y="3853745"/>
                </a:lnTo>
                <a:lnTo>
                  <a:pt x="0" y="3853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784070" y="4036645"/>
            <a:ext cx="10719860" cy="2435918"/>
          </a:xfrm>
          <a:prstGeom prst="rect">
            <a:avLst/>
          </a:prstGeom>
        </p:spPr>
        <p:txBody>
          <a:bodyPr lIns="0" tIns="0" rIns="0" bIns="0" rtlCol="0" anchor="t">
            <a:spAutoFit/>
          </a:bodyPr>
          <a:lstStyle/>
          <a:p>
            <a:pPr algn="ctr">
              <a:lnSpc>
                <a:spcPts val="6411"/>
              </a:lnSpc>
              <a:spcBef>
                <a:spcPct val="0"/>
              </a:spcBef>
            </a:pPr>
            <a:r>
              <a:rPr lang="en-US" sz="4579">
                <a:solidFill>
                  <a:srgbClr val="FFFFFF"/>
                </a:solidFill>
                <a:latin typeface="Poppins Bold Italics"/>
              </a:rPr>
              <a:t>Now We Take A Look At The Python Code Jupyter Notebook &amp; Also The Streamlit (Used PyCharm IDE)</a:t>
            </a:r>
          </a:p>
        </p:txBody>
      </p:sp>
      <p:sp>
        <p:nvSpPr>
          <p:cNvPr id="8" name="Freeform 8"/>
          <p:cNvSpPr/>
          <p:nvPr/>
        </p:nvSpPr>
        <p:spPr>
          <a:xfrm>
            <a:off x="1972515" y="3072622"/>
            <a:ext cx="634043" cy="634043"/>
          </a:xfrm>
          <a:custGeom>
            <a:avLst/>
            <a:gdLst/>
            <a:ahLst/>
            <a:cxnLst/>
            <a:rect l="l" t="t" r="r" b="b"/>
            <a:pathLst>
              <a:path w="634043" h="634043">
                <a:moveTo>
                  <a:pt x="0" y="0"/>
                </a:moveTo>
                <a:lnTo>
                  <a:pt x="634043" y="0"/>
                </a:lnTo>
                <a:lnTo>
                  <a:pt x="634043" y="634044"/>
                </a:lnTo>
                <a:lnTo>
                  <a:pt x="0" y="634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681442" y="3072622"/>
            <a:ext cx="634043" cy="634043"/>
          </a:xfrm>
          <a:custGeom>
            <a:avLst/>
            <a:gdLst/>
            <a:ahLst/>
            <a:cxnLst/>
            <a:rect l="l" t="t" r="r" b="b"/>
            <a:pathLst>
              <a:path w="634043" h="634043">
                <a:moveTo>
                  <a:pt x="0" y="0"/>
                </a:moveTo>
                <a:lnTo>
                  <a:pt x="634043" y="0"/>
                </a:lnTo>
                <a:lnTo>
                  <a:pt x="634043" y="634044"/>
                </a:lnTo>
                <a:lnTo>
                  <a:pt x="0" y="634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42" b="29807"/>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5" name="Freeform 5"/>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489500" y="3101128"/>
            <a:ext cx="11309001" cy="3557195"/>
          </a:xfrm>
          <a:custGeom>
            <a:avLst/>
            <a:gdLst/>
            <a:ahLst/>
            <a:cxnLst/>
            <a:rect l="l" t="t" r="r" b="b"/>
            <a:pathLst>
              <a:path w="11309001" h="3557195">
                <a:moveTo>
                  <a:pt x="0" y="0"/>
                </a:moveTo>
                <a:lnTo>
                  <a:pt x="11309000" y="0"/>
                </a:lnTo>
                <a:lnTo>
                  <a:pt x="11309000" y="3557195"/>
                </a:lnTo>
                <a:lnTo>
                  <a:pt x="0" y="3557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489500" y="3681482"/>
            <a:ext cx="11309001" cy="2139312"/>
          </a:xfrm>
          <a:prstGeom prst="rect">
            <a:avLst/>
          </a:prstGeom>
        </p:spPr>
        <p:txBody>
          <a:bodyPr lIns="0" tIns="0" rIns="0" bIns="0" rtlCol="0" anchor="t">
            <a:spAutoFit/>
          </a:bodyPr>
          <a:lstStyle/>
          <a:p>
            <a:pPr algn="ctr">
              <a:lnSpc>
                <a:spcPts val="17308"/>
              </a:lnSpc>
              <a:spcBef>
                <a:spcPct val="0"/>
              </a:spcBef>
            </a:pPr>
            <a:r>
              <a:rPr lang="en-US" sz="12363">
                <a:solidFill>
                  <a:srgbClr val="FFFFFF"/>
                </a:solidFill>
                <a:latin typeface="Inter Bold"/>
              </a:rPr>
              <a:t>THANK YOU</a:t>
            </a:r>
          </a:p>
        </p:txBody>
      </p:sp>
      <p:sp>
        <p:nvSpPr>
          <p:cNvPr id="8" name="Freeform 8"/>
          <p:cNvSpPr/>
          <p:nvPr/>
        </p:nvSpPr>
        <p:spPr>
          <a:xfrm>
            <a:off x="1972515" y="3072622"/>
            <a:ext cx="634043" cy="634043"/>
          </a:xfrm>
          <a:custGeom>
            <a:avLst/>
            <a:gdLst/>
            <a:ahLst/>
            <a:cxnLst/>
            <a:rect l="l" t="t" r="r" b="b"/>
            <a:pathLst>
              <a:path w="634043" h="634043">
                <a:moveTo>
                  <a:pt x="0" y="0"/>
                </a:moveTo>
                <a:lnTo>
                  <a:pt x="634043" y="0"/>
                </a:lnTo>
                <a:lnTo>
                  <a:pt x="634043" y="634044"/>
                </a:lnTo>
                <a:lnTo>
                  <a:pt x="0" y="634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681442" y="3072622"/>
            <a:ext cx="634043" cy="634043"/>
          </a:xfrm>
          <a:custGeom>
            <a:avLst/>
            <a:gdLst/>
            <a:ahLst/>
            <a:cxnLst/>
            <a:rect l="l" t="t" r="r" b="b"/>
            <a:pathLst>
              <a:path w="634043" h="634043">
                <a:moveTo>
                  <a:pt x="0" y="0"/>
                </a:moveTo>
                <a:lnTo>
                  <a:pt x="634043" y="0"/>
                </a:lnTo>
                <a:lnTo>
                  <a:pt x="634043" y="634044"/>
                </a:lnTo>
                <a:lnTo>
                  <a:pt x="0" y="634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grpSp>
        <p:nvGrpSpPr>
          <p:cNvPr id="4" name="Group 4"/>
          <p:cNvGrpSpPr>
            <a:grpSpLocks noChangeAspect="1"/>
          </p:cNvGrpSpPr>
          <p:nvPr/>
        </p:nvGrpSpPr>
        <p:grpSpPr>
          <a:xfrm>
            <a:off x="1028700" y="2494843"/>
            <a:ext cx="6763457" cy="6763457"/>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a:stretch>
            </a:blipFill>
          </p:spPr>
        </p:sp>
      </p:grpSp>
      <p:sp>
        <p:nvSpPr>
          <p:cNvPr id="6" name="Freeform 6"/>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475136" y="2177821"/>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8347460" y="2494843"/>
            <a:ext cx="8911840" cy="1828908"/>
            <a:chOff x="0" y="0"/>
            <a:chExt cx="11882453" cy="2438544"/>
          </a:xfrm>
        </p:grpSpPr>
        <p:sp>
          <p:nvSpPr>
            <p:cNvPr id="9" name="TextBox 9"/>
            <p:cNvSpPr txBox="1"/>
            <p:nvPr/>
          </p:nvSpPr>
          <p:spPr>
            <a:xfrm>
              <a:off x="0" y="-123825"/>
              <a:ext cx="11882453"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Welcome To Our </a:t>
              </a:r>
            </a:p>
          </p:txBody>
        </p:sp>
        <p:sp>
          <p:nvSpPr>
            <p:cNvPr id="10" name="TextBox 10"/>
            <p:cNvSpPr txBox="1"/>
            <p:nvPr/>
          </p:nvSpPr>
          <p:spPr>
            <a:xfrm>
              <a:off x="0" y="1095519"/>
              <a:ext cx="11882453"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Project</a:t>
              </a:r>
            </a:p>
          </p:txBody>
        </p:sp>
      </p:grpSp>
      <p:sp>
        <p:nvSpPr>
          <p:cNvPr id="11" name="TextBox 11"/>
          <p:cNvSpPr txBox="1"/>
          <p:nvPr/>
        </p:nvSpPr>
        <p:spPr>
          <a:xfrm>
            <a:off x="8347460" y="4527539"/>
            <a:ext cx="8911840" cy="3946526"/>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Poppins"/>
              </a:rPr>
              <a:t>A dog breed recognition web application using ResNet50V2 allows users to upload dog images and obtain predictions of the dog breed. It utilizes the ResNet50V2 deep learning model, pretrained on a large dataset, to process the images and provide accurate breed classification. The web app provides a user-friendly interface for uploading images, running them through the model, and displaying the predicted breed along with the image for easy interaction.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352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3774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880576"/>
            <a:ext cx="13936361" cy="1828908"/>
            <a:chOff x="0" y="0"/>
            <a:chExt cx="18581814" cy="2438544"/>
          </a:xfrm>
        </p:grpSpPr>
        <p:sp>
          <p:nvSpPr>
            <p:cNvPr id="6" name="TextBox 6"/>
            <p:cNvSpPr txBox="1"/>
            <p:nvPr/>
          </p:nvSpPr>
          <p:spPr>
            <a:xfrm>
              <a:off x="0" y="-123825"/>
              <a:ext cx="18581814"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Is This Identifier</a:t>
              </a:r>
            </a:p>
          </p:txBody>
        </p:sp>
        <p:sp>
          <p:nvSpPr>
            <p:cNvPr id="7" name="TextBox 7"/>
            <p:cNvSpPr txBox="1"/>
            <p:nvPr/>
          </p:nvSpPr>
          <p:spPr>
            <a:xfrm>
              <a:off x="0" y="1095519"/>
              <a:ext cx="18581814"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Really Required ??</a:t>
              </a:r>
            </a:p>
          </p:txBody>
        </p:sp>
      </p:grpSp>
      <p:sp>
        <p:nvSpPr>
          <p:cNvPr id="8" name="Freeform 8"/>
          <p:cNvSpPr/>
          <p:nvPr/>
        </p:nvSpPr>
        <p:spPr>
          <a:xfrm rot="-5400000">
            <a:off x="1990539" y="2252470"/>
            <a:ext cx="3138632" cy="5062310"/>
          </a:xfrm>
          <a:custGeom>
            <a:avLst/>
            <a:gdLst/>
            <a:ahLst/>
            <a:cxnLst/>
            <a:rect l="l" t="t" r="r" b="b"/>
            <a:pathLst>
              <a:path w="3138632" h="5062310">
                <a:moveTo>
                  <a:pt x="0" y="0"/>
                </a:moveTo>
                <a:lnTo>
                  <a:pt x="3138632" y="0"/>
                </a:lnTo>
                <a:lnTo>
                  <a:pt x="3138632" y="5062310"/>
                </a:lnTo>
                <a:lnTo>
                  <a:pt x="0" y="5062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87183" y="3872485"/>
            <a:ext cx="4926294" cy="2064307"/>
          </a:xfrm>
          <a:prstGeom prst="rect">
            <a:avLst/>
          </a:prstGeom>
        </p:spPr>
        <p:txBody>
          <a:bodyPr lIns="0" tIns="0" rIns="0" bIns="0" rtlCol="0" anchor="t">
            <a:spAutoFit/>
          </a:bodyPr>
          <a:lstStyle/>
          <a:p>
            <a:pPr algn="ctr">
              <a:lnSpc>
                <a:spcPts val="2769"/>
              </a:lnSpc>
              <a:spcBef>
                <a:spcPct val="0"/>
              </a:spcBef>
            </a:pPr>
            <a:r>
              <a:rPr lang="en-US" sz="1978">
                <a:solidFill>
                  <a:srgbClr val="FFFFFF"/>
                </a:solidFill>
                <a:latin typeface="Poppins"/>
              </a:rPr>
              <a:t>A dog breed identifier helps shelters and rescue organizations accurately identify the breed of a dog, assisting in finding suitable homes and matching dogs with potential adopters based on their preferences and lifestyle.</a:t>
            </a:r>
          </a:p>
        </p:txBody>
      </p:sp>
      <p:sp>
        <p:nvSpPr>
          <p:cNvPr id="10" name="TextBox 10"/>
          <p:cNvSpPr txBox="1"/>
          <p:nvPr/>
        </p:nvSpPr>
        <p:spPr>
          <a:xfrm rot="72893">
            <a:off x="2025206" y="3376979"/>
            <a:ext cx="2949265" cy="325577"/>
          </a:xfrm>
          <a:prstGeom prst="rect">
            <a:avLst/>
          </a:prstGeom>
        </p:spPr>
        <p:txBody>
          <a:bodyPr lIns="0" tIns="0" rIns="0" bIns="0" rtlCol="0" anchor="t">
            <a:spAutoFit/>
          </a:bodyPr>
          <a:lstStyle/>
          <a:p>
            <a:pPr algn="ctr">
              <a:lnSpc>
                <a:spcPts val="2529"/>
              </a:lnSpc>
              <a:spcBef>
                <a:spcPct val="0"/>
              </a:spcBef>
            </a:pPr>
            <a:r>
              <a:rPr lang="en-US" sz="1807" u="sng">
                <a:solidFill>
                  <a:srgbClr val="FFFFFF"/>
                </a:solidFill>
                <a:latin typeface="Poppins Bold"/>
              </a:rPr>
              <a:t>Adoption and Placement</a:t>
            </a:r>
          </a:p>
        </p:txBody>
      </p:sp>
      <p:sp>
        <p:nvSpPr>
          <p:cNvPr id="11" name="Freeform 11"/>
          <p:cNvSpPr/>
          <p:nvPr/>
        </p:nvSpPr>
        <p:spPr>
          <a:xfrm rot="-5400000">
            <a:off x="7443192" y="2242945"/>
            <a:ext cx="3138632" cy="5062310"/>
          </a:xfrm>
          <a:custGeom>
            <a:avLst/>
            <a:gdLst/>
            <a:ahLst/>
            <a:cxnLst/>
            <a:rect l="l" t="t" r="r" b="b"/>
            <a:pathLst>
              <a:path w="3138632" h="5062310">
                <a:moveTo>
                  <a:pt x="0" y="0"/>
                </a:moveTo>
                <a:lnTo>
                  <a:pt x="3138632" y="0"/>
                </a:lnTo>
                <a:lnTo>
                  <a:pt x="3138632" y="5062310"/>
                </a:lnTo>
                <a:lnTo>
                  <a:pt x="0" y="5062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6562058" y="3872485"/>
            <a:ext cx="4926294" cy="2064307"/>
          </a:xfrm>
          <a:prstGeom prst="rect">
            <a:avLst/>
          </a:prstGeom>
        </p:spPr>
        <p:txBody>
          <a:bodyPr lIns="0" tIns="0" rIns="0" bIns="0" rtlCol="0" anchor="t">
            <a:spAutoFit/>
          </a:bodyPr>
          <a:lstStyle/>
          <a:p>
            <a:pPr algn="ctr">
              <a:lnSpc>
                <a:spcPts val="2769"/>
              </a:lnSpc>
              <a:spcBef>
                <a:spcPct val="0"/>
              </a:spcBef>
            </a:pPr>
            <a:r>
              <a:rPr lang="en-US" sz="1978">
                <a:solidFill>
                  <a:srgbClr val="FFFFFF"/>
                </a:solidFill>
                <a:latin typeface="Poppins"/>
              </a:rPr>
              <a:t>Knowing a dog's breed can help veterinarians anticipate and address breed-specific health issues, ensuring appropriate medical care, preventive measures, and early detection of potential health conditions.</a:t>
            </a:r>
          </a:p>
        </p:txBody>
      </p:sp>
      <p:sp>
        <p:nvSpPr>
          <p:cNvPr id="13" name="TextBox 13"/>
          <p:cNvSpPr txBox="1"/>
          <p:nvPr/>
        </p:nvSpPr>
        <p:spPr>
          <a:xfrm rot="72893">
            <a:off x="7477859" y="3367454"/>
            <a:ext cx="2949265" cy="325577"/>
          </a:xfrm>
          <a:prstGeom prst="rect">
            <a:avLst/>
          </a:prstGeom>
        </p:spPr>
        <p:txBody>
          <a:bodyPr lIns="0" tIns="0" rIns="0" bIns="0" rtlCol="0" anchor="t">
            <a:spAutoFit/>
          </a:bodyPr>
          <a:lstStyle/>
          <a:p>
            <a:pPr algn="ctr">
              <a:lnSpc>
                <a:spcPts val="2529"/>
              </a:lnSpc>
              <a:spcBef>
                <a:spcPct val="0"/>
              </a:spcBef>
            </a:pPr>
            <a:r>
              <a:rPr lang="en-US" sz="1807" u="sng">
                <a:solidFill>
                  <a:srgbClr val="FFFFFF"/>
                </a:solidFill>
                <a:latin typeface="Poppins Bold"/>
              </a:rPr>
              <a:t>Health and Care</a:t>
            </a:r>
          </a:p>
        </p:txBody>
      </p:sp>
      <p:sp>
        <p:nvSpPr>
          <p:cNvPr id="14" name="Freeform 14"/>
          <p:cNvSpPr/>
          <p:nvPr/>
        </p:nvSpPr>
        <p:spPr>
          <a:xfrm rot="-5400000">
            <a:off x="10453090" y="5724477"/>
            <a:ext cx="3138632" cy="5062310"/>
          </a:xfrm>
          <a:custGeom>
            <a:avLst/>
            <a:gdLst/>
            <a:ahLst/>
            <a:cxnLst/>
            <a:rect l="l" t="t" r="r" b="b"/>
            <a:pathLst>
              <a:path w="3138632" h="5062310">
                <a:moveTo>
                  <a:pt x="0" y="0"/>
                </a:moveTo>
                <a:lnTo>
                  <a:pt x="3138632" y="0"/>
                </a:lnTo>
                <a:lnTo>
                  <a:pt x="3138632" y="5062310"/>
                </a:lnTo>
                <a:lnTo>
                  <a:pt x="0" y="5062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9559259" y="7230192"/>
            <a:ext cx="4926294" cy="2407207"/>
          </a:xfrm>
          <a:prstGeom prst="rect">
            <a:avLst/>
          </a:prstGeom>
        </p:spPr>
        <p:txBody>
          <a:bodyPr lIns="0" tIns="0" rIns="0" bIns="0" rtlCol="0" anchor="t">
            <a:spAutoFit/>
          </a:bodyPr>
          <a:lstStyle/>
          <a:p>
            <a:pPr algn="ctr">
              <a:lnSpc>
                <a:spcPts val="2769"/>
              </a:lnSpc>
              <a:spcBef>
                <a:spcPct val="0"/>
              </a:spcBef>
            </a:pPr>
            <a:r>
              <a:rPr lang="en-US" sz="1978">
                <a:solidFill>
                  <a:srgbClr val="FFFFFF"/>
                </a:solidFill>
                <a:latin typeface="Poppins"/>
              </a:rPr>
              <a:t>Breed-specific legislation and housing restrictions may exist in certain areas. Identifying a dog's breed helps owners comply with legal requirements, navigate housing restrictions, and ensure responsible pet ownership within the legal framework.</a:t>
            </a:r>
          </a:p>
        </p:txBody>
      </p:sp>
      <p:sp>
        <p:nvSpPr>
          <p:cNvPr id="16" name="TextBox 16"/>
          <p:cNvSpPr txBox="1"/>
          <p:nvPr/>
        </p:nvSpPr>
        <p:spPr>
          <a:xfrm rot="72893">
            <a:off x="10024897" y="6832995"/>
            <a:ext cx="3996016" cy="325577"/>
          </a:xfrm>
          <a:prstGeom prst="rect">
            <a:avLst/>
          </a:prstGeom>
        </p:spPr>
        <p:txBody>
          <a:bodyPr lIns="0" tIns="0" rIns="0" bIns="0" rtlCol="0" anchor="t">
            <a:spAutoFit/>
          </a:bodyPr>
          <a:lstStyle/>
          <a:p>
            <a:pPr algn="ctr">
              <a:lnSpc>
                <a:spcPts val="2529"/>
              </a:lnSpc>
              <a:spcBef>
                <a:spcPct val="0"/>
              </a:spcBef>
            </a:pPr>
            <a:r>
              <a:rPr lang="en-US" sz="1807" u="sng">
                <a:solidFill>
                  <a:srgbClr val="FFFFFF"/>
                </a:solidFill>
                <a:latin typeface="Poppins Bold"/>
              </a:rPr>
              <a:t>Legal &amp; Housing Considerations</a:t>
            </a:r>
          </a:p>
        </p:txBody>
      </p:sp>
      <p:sp>
        <p:nvSpPr>
          <p:cNvPr id="17" name="Freeform 17"/>
          <p:cNvSpPr/>
          <p:nvPr/>
        </p:nvSpPr>
        <p:spPr>
          <a:xfrm rot="-5400000">
            <a:off x="5043529" y="5693157"/>
            <a:ext cx="3138632" cy="5062310"/>
          </a:xfrm>
          <a:custGeom>
            <a:avLst/>
            <a:gdLst/>
            <a:ahLst/>
            <a:cxnLst/>
            <a:rect l="l" t="t" r="r" b="b"/>
            <a:pathLst>
              <a:path w="3138632" h="5062310">
                <a:moveTo>
                  <a:pt x="0" y="0"/>
                </a:moveTo>
                <a:lnTo>
                  <a:pt x="3138632" y="0"/>
                </a:lnTo>
                <a:lnTo>
                  <a:pt x="3138632" y="5062310"/>
                </a:lnTo>
                <a:lnTo>
                  <a:pt x="0" y="5062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4350714" y="7210425"/>
            <a:ext cx="4337479" cy="2441484"/>
          </a:xfrm>
          <a:prstGeom prst="rect">
            <a:avLst/>
          </a:prstGeom>
        </p:spPr>
        <p:txBody>
          <a:bodyPr lIns="0" tIns="0" rIns="0" bIns="0" rtlCol="0" anchor="t">
            <a:spAutoFit/>
          </a:bodyPr>
          <a:lstStyle/>
          <a:p>
            <a:pPr algn="ctr">
              <a:lnSpc>
                <a:spcPts val="2455"/>
              </a:lnSpc>
              <a:spcBef>
                <a:spcPct val="0"/>
              </a:spcBef>
            </a:pPr>
            <a:r>
              <a:rPr lang="en-US" sz="1753">
                <a:solidFill>
                  <a:srgbClr val="FFFFFF"/>
                </a:solidFill>
                <a:latin typeface="Poppins"/>
              </a:rPr>
              <a:t>Different dog breeds have distinct temperaments, energy levels, and behavior tendencies. A breed identifier aids trainers and behaviorists in understanding a dog's needs, designing effective training programs, and addressing behavioral challenges specific to the breed..</a:t>
            </a:r>
          </a:p>
        </p:txBody>
      </p:sp>
      <p:sp>
        <p:nvSpPr>
          <p:cNvPr id="19" name="TextBox 19"/>
          <p:cNvSpPr txBox="1"/>
          <p:nvPr/>
        </p:nvSpPr>
        <p:spPr>
          <a:xfrm rot="72893">
            <a:off x="5078196" y="6817666"/>
            <a:ext cx="2949265" cy="325577"/>
          </a:xfrm>
          <a:prstGeom prst="rect">
            <a:avLst/>
          </a:prstGeom>
        </p:spPr>
        <p:txBody>
          <a:bodyPr lIns="0" tIns="0" rIns="0" bIns="0" rtlCol="0" anchor="t">
            <a:spAutoFit/>
          </a:bodyPr>
          <a:lstStyle/>
          <a:p>
            <a:pPr algn="ctr">
              <a:lnSpc>
                <a:spcPts val="2529"/>
              </a:lnSpc>
              <a:spcBef>
                <a:spcPct val="0"/>
              </a:spcBef>
            </a:pPr>
            <a:r>
              <a:rPr lang="en-US" sz="1807" u="sng">
                <a:solidFill>
                  <a:srgbClr val="FFFFFF"/>
                </a:solidFill>
                <a:latin typeface="Poppins Bold"/>
              </a:rPr>
              <a:t>Training and Behavior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0143331" y="1890601"/>
            <a:ext cx="6505825" cy="650579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7" name="Freeform 7"/>
          <p:cNvSpPr/>
          <p:nvPr/>
        </p:nvSpPr>
        <p:spPr>
          <a:xfrm>
            <a:off x="9826310" y="1573579"/>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28700" y="976201"/>
            <a:ext cx="8432158" cy="1828800"/>
            <a:chOff x="0" y="0"/>
            <a:chExt cx="11242877" cy="2438400"/>
          </a:xfrm>
        </p:grpSpPr>
        <p:sp>
          <p:nvSpPr>
            <p:cNvPr id="10" name="TextBox 10"/>
            <p:cNvSpPr txBox="1"/>
            <p:nvPr/>
          </p:nvSpPr>
          <p:spPr>
            <a:xfrm>
              <a:off x="0" y="-123825"/>
              <a:ext cx="11242877"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Description Of</a:t>
              </a:r>
            </a:p>
          </p:txBody>
        </p:sp>
        <p:sp>
          <p:nvSpPr>
            <p:cNvPr id="11" name="TextBox 11"/>
            <p:cNvSpPr txBox="1"/>
            <p:nvPr/>
          </p:nvSpPr>
          <p:spPr>
            <a:xfrm>
              <a:off x="0" y="1095375"/>
              <a:ext cx="11242877"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Problem</a:t>
              </a:r>
            </a:p>
          </p:txBody>
        </p:sp>
      </p:grpSp>
      <p:sp>
        <p:nvSpPr>
          <p:cNvPr id="12" name="TextBox 12"/>
          <p:cNvSpPr txBox="1"/>
          <p:nvPr/>
        </p:nvSpPr>
        <p:spPr>
          <a:xfrm>
            <a:off x="1028700" y="2993740"/>
            <a:ext cx="8797610" cy="6166824"/>
          </a:xfrm>
          <a:prstGeom prst="rect">
            <a:avLst/>
          </a:prstGeom>
        </p:spPr>
        <p:txBody>
          <a:bodyPr lIns="0" tIns="0" rIns="0" bIns="0" rtlCol="0" anchor="t">
            <a:spAutoFit/>
          </a:bodyPr>
          <a:lstStyle/>
          <a:p>
            <a:pPr algn="ctr">
              <a:lnSpc>
                <a:spcPts val="2921"/>
              </a:lnSpc>
              <a:spcBef>
                <a:spcPct val="0"/>
              </a:spcBef>
            </a:pPr>
            <a:r>
              <a:rPr lang="en-US" sz="2086">
                <a:solidFill>
                  <a:srgbClr val="FFFFFF"/>
                </a:solidFill>
                <a:latin typeface="Poppins"/>
              </a:rPr>
              <a:t>The problem with dog breed identification stems from the difficulty in accurately determining the breed or breed mix of a dog. This issue arises when the dog's lineage or heritage is unknown or uncertain. Determining the breed is important for various reasons, including understanding the dog's specific characteristics, potential health issues, and suitable training approaches. However, visual assessment alone is often insufficient, particularly with mixed-breed dogs or those lacking pedigrees. Consequently, a reliable dog breed identifier is needed to provide accurate and consistent identification based on physical traits, behavior patterns, or genetic analysis. Such an identifier would assist shelters in finding appropriate homes, aid veterinarians in providing targeted healthcare, assist trainers in developing tailored training plans, and enable compliance with legal or housing restrictions related to specific breeds. Additionally, it would satisfy the curiosity of dog owners regarding their pet's breed heritage.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2857500"/>
            <a:ext cx="12841435" cy="4225371"/>
          </a:xfrm>
          <a:custGeom>
            <a:avLst/>
            <a:gdLst/>
            <a:ahLst/>
            <a:cxnLst/>
            <a:rect l="l" t="t" r="r" b="b"/>
            <a:pathLst>
              <a:path w="12841435" h="4225371">
                <a:moveTo>
                  <a:pt x="0" y="0"/>
                </a:moveTo>
                <a:lnTo>
                  <a:pt x="12841435" y="0"/>
                </a:lnTo>
                <a:lnTo>
                  <a:pt x="12841435" y="4225371"/>
                </a:lnTo>
                <a:lnTo>
                  <a:pt x="0" y="4225371"/>
                </a:lnTo>
                <a:lnTo>
                  <a:pt x="0" y="0"/>
                </a:lnTo>
                <a:close/>
              </a:path>
            </a:pathLst>
          </a:custGeom>
          <a:blipFill>
            <a:blip r:embed="rId6"/>
            <a:stretch>
              <a:fillRect r="-2816"/>
            </a:stretch>
          </a:blipFill>
        </p:spPr>
      </p:sp>
      <p:sp>
        <p:nvSpPr>
          <p:cNvPr id="8" name="Freeform 8">
            <a:hlinkClick r:id="rId7" tooltip="http://www.kaggle.com/competitions/dog-breed-identification/"/>
          </p:cNvPr>
          <p:cNvSpPr/>
          <p:nvPr/>
        </p:nvSpPr>
        <p:spPr>
          <a:xfrm>
            <a:off x="11642808" y="1024334"/>
            <a:ext cx="3305874" cy="1276820"/>
          </a:xfrm>
          <a:custGeom>
            <a:avLst/>
            <a:gdLst/>
            <a:ahLst/>
            <a:cxnLst/>
            <a:rect l="l" t="t" r="r" b="b"/>
            <a:pathLst>
              <a:path w="3305874" h="1276820">
                <a:moveTo>
                  <a:pt x="0" y="0"/>
                </a:moveTo>
                <a:lnTo>
                  <a:pt x="3305874" y="0"/>
                </a:lnTo>
                <a:lnTo>
                  <a:pt x="3305874" y="1276819"/>
                </a:lnTo>
                <a:lnTo>
                  <a:pt x="0" y="1276819"/>
                </a:lnTo>
                <a:lnTo>
                  <a:pt x="0" y="0"/>
                </a:lnTo>
                <a:close/>
              </a:path>
            </a:pathLst>
          </a:custGeom>
          <a:blipFill>
            <a:blip r:embed="rId8"/>
            <a:stretch>
              <a:fillRect/>
            </a:stretch>
          </a:blipFill>
        </p:spPr>
      </p:sp>
      <p:grpSp>
        <p:nvGrpSpPr>
          <p:cNvPr id="9" name="Group 9"/>
          <p:cNvGrpSpPr/>
          <p:nvPr/>
        </p:nvGrpSpPr>
        <p:grpSpPr>
          <a:xfrm>
            <a:off x="1028700" y="1028700"/>
            <a:ext cx="8432158" cy="1828800"/>
            <a:chOff x="0" y="0"/>
            <a:chExt cx="11242877" cy="2438400"/>
          </a:xfrm>
        </p:grpSpPr>
        <p:sp>
          <p:nvSpPr>
            <p:cNvPr id="10" name="TextBox 10"/>
            <p:cNvSpPr txBox="1"/>
            <p:nvPr/>
          </p:nvSpPr>
          <p:spPr>
            <a:xfrm>
              <a:off x="0" y="-123825"/>
              <a:ext cx="11242877"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Description Of</a:t>
              </a:r>
            </a:p>
          </p:txBody>
        </p:sp>
        <p:sp>
          <p:nvSpPr>
            <p:cNvPr id="11" name="TextBox 11"/>
            <p:cNvSpPr txBox="1"/>
            <p:nvPr/>
          </p:nvSpPr>
          <p:spPr>
            <a:xfrm>
              <a:off x="0" y="1095375"/>
              <a:ext cx="11242877"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The Dataset</a:t>
              </a:r>
            </a:p>
          </p:txBody>
        </p:sp>
      </p:grpSp>
      <p:sp>
        <p:nvSpPr>
          <p:cNvPr id="12" name="TextBox 12"/>
          <p:cNvSpPr txBox="1"/>
          <p:nvPr/>
        </p:nvSpPr>
        <p:spPr>
          <a:xfrm>
            <a:off x="1028700" y="7419926"/>
            <a:ext cx="13033958" cy="2939415"/>
          </a:xfrm>
          <a:prstGeom prst="rect">
            <a:avLst/>
          </a:prstGeom>
        </p:spPr>
        <p:txBody>
          <a:bodyPr lIns="0" tIns="0" rIns="0" bIns="0" rtlCol="0" anchor="t">
            <a:spAutoFit/>
          </a:bodyPr>
          <a:lstStyle/>
          <a:p>
            <a:pPr algn="ctr">
              <a:lnSpc>
                <a:spcPts val="3359"/>
              </a:lnSpc>
            </a:pPr>
            <a:r>
              <a:rPr lang="en-US" sz="2400">
                <a:solidFill>
                  <a:srgbClr val="FFFFFF"/>
                </a:solidFill>
                <a:latin typeface="Poppins"/>
              </a:rPr>
              <a:t>The dataset used was from Kaggle, and is publicly available at www.kaggle.com/competitions/dog-breed-identification/data. In order to keep the identifier simple &amp; accurate, I used the image data available with 10K+ images to accurately identify the breed. The dataset has [id, breed, image_address] columns which is used to train the model perfectly and accurately. The dataset was first made public in 2017 by Will Cukierski.</a:t>
            </a:r>
          </a:p>
          <a:p>
            <a:pPr algn="ctr">
              <a:lnSpc>
                <a:spcPts val="3359"/>
              </a:lnSpc>
              <a:spcBef>
                <a:spcPct val="0"/>
              </a:spcBef>
            </a:pPr>
            <a:endParaRPr lang="en-US" sz="2400">
              <a:solidFill>
                <a:srgbClr val="FFFFFF"/>
              </a:solidFill>
              <a:latin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5" name="Freeform 5"/>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625257" y="10287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5400000">
            <a:off x="1598529" y="3392392"/>
            <a:ext cx="743862" cy="570914"/>
          </a:xfrm>
          <a:custGeom>
            <a:avLst/>
            <a:gdLst/>
            <a:ahLst/>
            <a:cxnLst/>
            <a:rect l="l" t="t" r="r" b="b"/>
            <a:pathLst>
              <a:path w="743862" h="570914">
                <a:moveTo>
                  <a:pt x="0" y="0"/>
                </a:moveTo>
                <a:lnTo>
                  <a:pt x="743861" y="0"/>
                </a:lnTo>
                <a:lnTo>
                  <a:pt x="743861"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365503" y="2488540"/>
            <a:ext cx="1199966" cy="2116481"/>
            <a:chOff x="0" y="0"/>
            <a:chExt cx="1599954" cy="2821975"/>
          </a:xfrm>
        </p:grpSpPr>
        <p:sp>
          <p:nvSpPr>
            <p:cNvPr id="10" name="Freeform 10"/>
            <p:cNvSpPr/>
            <p:nvPr/>
          </p:nvSpPr>
          <p:spPr>
            <a:xfrm>
              <a:off x="0" y="0"/>
              <a:ext cx="1599954" cy="2821975"/>
            </a:xfrm>
            <a:custGeom>
              <a:avLst/>
              <a:gdLst/>
              <a:ahLst/>
              <a:cxnLst/>
              <a:rect l="l" t="t" r="r" b="b"/>
              <a:pathLst>
                <a:path w="1599954" h="2821975">
                  <a:moveTo>
                    <a:pt x="0" y="0"/>
                  </a:moveTo>
                  <a:lnTo>
                    <a:pt x="1599954" y="0"/>
                  </a:lnTo>
                  <a:lnTo>
                    <a:pt x="1599954" y="2821975"/>
                  </a:lnTo>
                  <a:lnTo>
                    <a:pt x="0" y="2821975"/>
                  </a:lnTo>
                  <a:lnTo>
                    <a:pt x="0" y="0"/>
                  </a:lnTo>
                  <a:close/>
                </a:path>
              </a:pathLst>
            </a:custGeom>
            <a:blipFill>
              <a:blip r:embed="rId9">
                <a:extLst>
                  <a:ext uri="{96DAC541-7B7A-43D3-8B79-37D633B846F1}">
                    <asvg:svgBlip xmlns:asvg="http://schemas.microsoft.com/office/drawing/2016/SVG/main" r:embed="rId10"/>
                  </a:ext>
                </a:extLst>
              </a:blip>
              <a:stretch>
                <a:fillRect t="-3032" b="-3032"/>
              </a:stretch>
            </a:blipFill>
          </p:spPr>
        </p:sp>
        <p:sp>
          <p:nvSpPr>
            <p:cNvPr id="11" name="TextBox 11"/>
            <p:cNvSpPr txBox="1"/>
            <p:nvPr/>
          </p:nvSpPr>
          <p:spPr>
            <a:xfrm>
              <a:off x="316657" y="1448931"/>
              <a:ext cx="878739" cy="327713"/>
            </a:xfrm>
            <a:prstGeom prst="rect">
              <a:avLst/>
            </a:prstGeom>
          </p:spPr>
          <p:txBody>
            <a:bodyPr lIns="0" tIns="0" rIns="0" bIns="0" rtlCol="0" anchor="t">
              <a:spAutoFit/>
            </a:bodyPr>
            <a:lstStyle/>
            <a:p>
              <a:pPr algn="ctr">
                <a:lnSpc>
                  <a:spcPts val="1929"/>
                </a:lnSpc>
              </a:pPr>
              <a:r>
                <a:rPr lang="en-US" sz="1378">
                  <a:solidFill>
                    <a:srgbClr val="000000"/>
                  </a:solidFill>
                  <a:latin typeface="Poppins Bold"/>
                </a:rPr>
                <a:t>User</a:t>
              </a:r>
            </a:p>
          </p:txBody>
        </p:sp>
      </p:grpSp>
      <p:grpSp>
        <p:nvGrpSpPr>
          <p:cNvPr id="12" name="Group 12"/>
          <p:cNvGrpSpPr/>
          <p:nvPr/>
        </p:nvGrpSpPr>
        <p:grpSpPr>
          <a:xfrm>
            <a:off x="2088757" y="2685439"/>
            <a:ext cx="2953088" cy="1919583"/>
            <a:chOff x="0" y="0"/>
            <a:chExt cx="3937450" cy="2559444"/>
          </a:xfrm>
        </p:grpSpPr>
        <p:sp>
          <p:nvSpPr>
            <p:cNvPr id="13" name="Freeform 13"/>
            <p:cNvSpPr/>
            <p:nvPr/>
          </p:nvSpPr>
          <p:spPr>
            <a:xfrm>
              <a:off x="0" y="0"/>
              <a:ext cx="3937450" cy="2559444"/>
            </a:xfrm>
            <a:custGeom>
              <a:avLst/>
              <a:gdLst/>
              <a:ahLst/>
              <a:cxnLst/>
              <a:rect l="l" t="t" r="r" b="b"/>
              <a:pathLst>
                <a:path w="3937450" h="2559444">
                  <a:moveTo>
                    <a:pt x="0" y="0"/>
                  </a:moveTo>
                  <a:lnTo>
                    <a:pt x="3937450" y="0"/>
                  </a:lnTo>
                  <a:lnTo>
                    <a:pt x="3937450" y="2559444"/>
                  </a:lnTo>
                  <a:lnTo>
                    <a:pt x="0" y="2559444"/>
                  </a:lnTo>
                  <a:lnTo>
                    <a:pt x="0" y="0"/>
                  </a:lnTo>
                  <a:close/>
                </a:path>
              </a:pathLst>
            </a:custGeom>
            <a:blipFill>
              <a:blip r:embed="rId11">
                <a:extLst>
                  <a:ext uri="{96DAC541-7B7A-43D3-8B79-37D633B846F1}">
                    <asvg:svgBlip xmlns:asvg="http://schemas.microsoft.com/office/drawing/2016/SVG/main" r:embed="rId12"/>
                  </a:ext>
                </a:extLst>
              </a:blip>
              <a:stretch>
                <a:fillRect t="-3363" b="-3363"/>
              </a:stretch>
            </a:blipFill>
          </p:spPr>
        </p:sp>
        <p:sp>
          <p:nvSpPr>
            <p:cNvPr id="14" name="TextBox 14"/>
            <p:cNvSpPr txBox="1"/>
            <p:nvPr/>
          </p:nvSpPr>
          <p:spPr>
            <a:xfrm>
              <a:off x="1323515" y="886016"/>
              <a:ext cx="1290421" cy="334824"/>
            </a:xfrm>
            <a:prstGeom prst="rect">
              <a:avLst/>
            </a:prstGeom>
          </p:spPr>
          <p:txBody>
            <a:bodyPr lIns="0" tIns="0" rIns="0" bIns="0" rtlCol="0" anchor="t">
              <a:spAutoFit/>
            </a:bodyPr>
            <a:lstStyle/>
            <a:p>
              <a:pPr algn="ctr">
                <a:lnSpc>
                  <a:spcPts val="1978"/>
                </a:lnSpc>
              </a:pPr>
              <a:r>
                <a:rPr lang="en-US" sz="1413">
                  <a:solidFill>
                    <a:srgbClr val="000000"/>
                  </a:solidFill>
                  <a:latin typeface="Poppins Bold"/>
                </a:rPr>
                <a:t>Image</a:t>
              </a:r>
            </a:p>
          </p:txBody>
        </p:sp>
      </p:grpSp>
      <p:sp>
        <p:nvSpPr>
          <p:cNvPr id="15" name="Freeform 15"/>
          <p:cNvSpPr/>
          <p:nvPr/>
        </p:nvSpPr>
        <p:spPr>
          <a:xfrm rot="5400000">
            <a:off x="4798342" y="3496709"/>
            <a:ext cx="743862" cy="570914"/>
          </a:xfrm>
          <a:custGeom>
            <a:avLst/>
            <a:gdLst/>
            <a:ahLst/>
            <a:cxnLst/>
            <a:rect l="l" t="t" r="r" b="b"/>
            <a:pathLst>
              <a:path w="743862" h="570914">
                <a:moveTo>
                  <a:pt x="0" y="0"/>
                </a:moveTo>
                <a:lnTo>
                  <a:pt x="743862" y="0"/>
                </a:lnTo>
                <a:lnTo>
                  <a:pt x="743862"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6" name="Group 16"/>
          <p:cNvGrpSpPr/>
          <p:nvPr/>
        </p:nvGrpSpPr>
        <p:grpSpPr>
          <a:xfrm>
            <a:off x="5467169" y="2488540"/>
            <a:ext cx="2831413" cy="2116481"/>
            <a:chOff x="0" y="0"/>
            <a:chExt cx="3775218" cy="2821975"/>
          </a:xfrm>
        </p:grpSpPr>
        <p:sp>
          <p:nvSpPr>
            <p:cNvPr id="17" name="Freeform 17"/>
            <p:cNvSpPr/>
            <p:nvPr/>
          </p:nvSpPr>
          <p:spPr>
            <a:xfrm>
              <a:off x="0" y="0"/>
              <a:ext cx="3775218" cy="2821975"/>
            </a:xfrm>
            <a:custGeom>
              <a:avLst/>
              <a:gdLst/>
              <a:ahLst/>
              <a:cxnLst/>
              <a:rect l="l" t="t" r="r" b="b"/>
              <a:pathLst>
                <a:path w="3775218" h="2821975">
                  <a:moveTo>
                    <a:pt x="0" y="0"/>
                  </a:moveTo>
                  <a:lnTo>
                    <a:pt x="3775218" y="0"/>
                  </a:lnTo>
                  <a:lnTo>
                    <a:pt x="3775218" y="2821975"/>
                  </a:lnTo>
                  <a:lnTo>
                    <a:pt x="0" y="28219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TextBox 18"/>
            <p:cNvSpPr txBox="1"/>
            <p:nvPr/>
          </p:nvSpPr>
          <p:spPr>
            <a:xfrm>
              <a:off x="1155057" y="770731"/>
              <a:ext cx="1465104" cy="708022"/>
            </a:xfrm>
            <a:prstGeom prst="rect">
              <a:avLst/>
            </a:prstGeom>
          </p:spPr>
          <p:txBody>
            <a:bodyPr lIns="0" tIns="0" rIns="0" bIns="0" rtlCol="0" anchor="t">
              <a:spAutoFit/>
            </a:bodyPr>
            <a:lstStyle/>
            <a:p>
              <a:pPr algn="ctr">
                <a:lnSpc>
                  <a:spcPts val="2100"/>
                </a:lnSpc>
              </a:pPr>
              <a:r>
                <a:rPr lang="en-US" sz="1500">
                  <a:solidFill>
                    <a:srgbClr val="000000"/>
                  </a:solidFill>
                  <a:latin typeface="Poppins Bold"/>
                </a:rPr>
                <a:t>AlgorithmSelection</a:t>
              </a:r>
            </a:p>
          </p:txBody>
        </p:sp>
      </p:grpSp>
      <p:sp>
        <p:nvSpPr>
          <p:cNvPr id="19" name="Freeform 19"/>
          <p:cNvSpPr/>
          <p:nvPr/>
        </p:nvSpPr>
        <p:spPr>
          <a:xfrm rot="5400000">
            <a:off x="8097809" y="3392392"/>
            <a:ext cx="743862" cy="570914"/>
          </a:xfrm>
          <a:custGeom>
            <a:avLst/>
            <a:gdLst/>
            <a:ahLst/>
            <a:cxnLst/>
            <a:rect l="l" t="t" r="r" b="b"/>
            <a:pathLst>
              <a:path w="743862" h="570914">
                <a:moveTo>
                  <a:pt x="0" y="0"/>
                </a:moveTo>
                <a:lnTo>
                  <a:pt x="743861" y="0"/>
                </a:lnTo>
                <a:lnTo>
                  <a:pt x="743861"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0" name="Group 20"/>
          <p:cNvGrpSpPr/>
          <p:nvPr/>
        </p:nvGrpSpPr>
        <p:grpSpPr>
          <a:xfrm>
            <a:off x="8893309" y="2469490"/>
            <a:ext cx="2439696" cy="2265868"/>
            <a:chOff x="0" y="0"/>
            <a:chExt cx="3252928" cy="3021157"/>
          </a:xfrm>
        </p:grpSpPr>
        <p:sp>
          <p:nvSpPr>
            <p:cNvPr id="21" name="Freeform 21"/>
            <p:cNvSpPr/>
            <p:nvPr/>
          </p:nvSpPr>
          <p:spPr>
            <a:xfrm>
              <a:off x="0" y="0"/>
              <a:ext cx="3252928" cy="3021157"/>
            </a:xfrm>
            <a:custGeom>
              <a:avLst/>
              <a:gdLst/>
              <a:ahLst/>
              <a:cxnLst/>
              <a:rect l="l" t="t" r="r" b="b"/>
              <a:pathLst>
                <a:path w="3252928" h="3021157">
                  <a:moveTo>
                    <a:pt x="0" y="0"/>
                  </a:moveTo>
                  <a:lnTo>
                    <a:pt x="3252928" y="0"/>
                  </a:lnTo>
                  <a:lnTo>
                    <a:pt x="3252928" y="3021157"/>
                  </a:lnTo>
                  <a:lnTo>
                    <a:pt x="0" y="302115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2" name="TextBox 22"/>
            <p:cNvSpPr txBox="1"/>
            <p:nvPr/>
          </p:nvSpPr>
          <p:spPr>
            <a:xfrm>
              <a:off x="589548" y="949294"/>
              <a:ext cx="2226231" cy="708025"/>
            </a:xfrm>
            <a:prstGeom prst="rect">
              <a:avLst/>
            </a:prstGeom>
          </p:spPr>
          <p:txBody>
            <a:bodyPr lIns="0" tIns="0" rIns="0" bIns="0" rtlCol="0" anchor="t">
              <a:spAutoFit/>
            </a:bodyPr>
            <a:lstStyle/>
            <a:p>
              <a:pPr algn="ctr">
                <a:lnSpc>
                  <a:spcPts val="2100"/>
                </a:lnSpc>
              </a:pPr>
              <a:r>
                <a:rPr lang="en-US" sz="1500">
                  <a:solidFill>
                    <a:srgbClr val="2F2723"/>
                  </a:solidFill>
                  <a:latin typeface="Poppins Bold"/>
                </a:rPr>
                <a:t>Training Data Collection</a:t>
              </a:r>
            </a:p>
          </p:txBody>
        </p:sp>
      </p:grpSp>
      <p:sp>
        <p:nvSpPr>
          <p:cNvPr id="23" name="Freeform 23"/>
          <p:cNvSpPr/>
          <p:nvPr/>
        </p:nvSpPr>
        <p:spPr>
          <a:xfrm rot="5400000">
            <a:off x="11303681" y="3359773"/>
            <a:ext cx="743862" cy="570914"/>
          </a:xfrm>
          <a:custGeom>
            <a:avLst/>
            <a:gdLst/>
            <a:ahLst/>
            <a:cxnLst/>
            <a:rect l="l" t="t" r="r" b="b"/>
            <a:pathLst>
              <a:path w="743862" h="570914">
                <a:moveTo>
                  <a:pt x="0" y="0"/>
                </a:moveTo>
                <a:lnTo>
                  <a:pt x="743861" y="0"/>
                </a:lnTo>
                <a:lnTo>
                  <a:pt x="743861"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4" name="Group 24"/>
          <p:cNvGrpSpPr/>
          <p:nvPr/>
        </p:nvGrpSpPr>
        <p:grpSpPr>
          <a:xfrm>
            <a:off x="11504455" y="2488540"/>
            <a:ext cx="3574738" cy="2193995"/>
            <a:chOff x="0" y="0"/>
            <a:chExt cx="4766317" cy="2925327"/>
          </a:xfrm>
        </p:grpSpPr>
        <p:sp>
          <p:nvSpPr>
            <p:cNvPr id="25" name="Freeform 25"/>
            <p:cNvSpPr/>
            <p:nvPr/>
          </p:nvSpPr>
          <p:spPr>
            <a:xfrm>
              <a:off x="0" y="0"/>
              <a:ext cx="4766317" cy="2925327"/>
            </a:xfrm>
            <a:custGeom>
              <a:avLst/>
              <a:gdLst/>
              <a:ahLst/>
              <a:cxnLst/>
              <a:rect l="l" t="t" r="r" b="b"/>
              <a:pathLst>
                <a:path w="4766317" h="2925327">
                  <a:moveTo>
                    <a:pt x="0" y="0"/>
                  </a:moveTo>
                  <a:lnTo>
                    <a:pt x="4766317" y="0"/>
                  </a:lnTo>
                  <a:lnTo>
                    <a:pt x="4766317" y="2925327"/>
                  </a:lnTo>
                  <a:lnTo>
                    <a:pt x="0" y="29253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6" name="TextBox 26"/>
            <p:cNvSpPr txBox="1"/>
            <p:nvPr/>
          </p:nvSpPr>
          <p:spPr>
            <a:xfrm rot="-612189">
              <a:off x="1212483" y="823097"/>
              <a:ext cx="3101359" cy="381810"/>
            </a:xfrm>
            <a:prstGeom prst="rect">
              <a:avLst/>
            </a:prstGeom>
          </p:spPr>
          <p:txBody>
            <a:bodyPr lIns="0" tIns="0" rIns="0" bIns="0" rtlCol="0" anchor="t">
              <a:spAutoFit/>
            </a:bodyPr>
            <a:lstStyle/>
            <a:p>
              <a:pPr algn="ctr">
                <a:lnSpc>
                  <a:spcPts val="2302"/>
                </a:lnSpc>
              </a:pPr>
              <a:r>
                <a:rPr lang="en-US" sz="1644">
                  <a:solidFill>
                    <a:srgbClr val="000000"/>
                  </a:solidFill>
                  <a:latin typeface="Poppins Bold"/>
                </a:rPr>
                <a:t>Importing Libraries</a:t>
              </a:r>
            </a:p>
          </p:txBody>
        </p:sp>
      </p:grpSp>
      <p:sp>
        <p:nvSpPr>
          <p:cNvPr id="27" name="Freeform 27"/>
          <p:cNvSpPr/>
          <p:nvPr/>
        </p:nvSpPr>
        <p:spPr>
          <a:xfrm rot="5400000">
            <a:off x="14801347" y="3392392"/>
            <a:ext cx="743862" cy="570914"/>
          </a:xfrm>
          <a:custGeom>
            <a:avLst/>
            <a:gdLst/>
            <a:ahLst/>
            <a:cxnLst/>
            <a:rect l="l" t="t" r="r" b="b"/>
            <a:pathLst>
              <a:path w="743862" h="570914">
                <a:moveTo>
                  <a:pt x="0" y="0"/>
                </a:moveTo>
                <a:lnTo>
                  <a:pt x="743861" y="0"/>
                </a:lnTo>
                <a:lnTo>
                  <a:pt x="743861"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8" name="Group 28"/>
          <p:cNvGrpSpPr/>
          <p:nvPr/>
        </p:nvGrpSpPr>
        <p:grpSpPr>
          <a:xfrm>
            <a:off x="15630184" y="2339892"/>
            <a:ext cx="2434230" cy="2579317"/>
            <a:chOff x="0" y="0"/>
            <a:chExt cx="3245640" cy="3439089"/>
          </a:xfrm>
        </p:grpSpPr>
        <p:sp>
          <p:nvSpPr>
            <p:cNvPr id="29" name="Freeform 29"/>
            <p:cNvSpPr/>
            <p:nvPr/>
          </p:nvSpPr>
          <p:spPr>
            <a:xfrm>
              <a:off x="0" y="0"/>
              <a:ext cx="3245640" cy="3439089"/>
            </a:xfrm>
            <a:custGeom>
              <a:avLst/>
              <a:gdLst/>
              <a:ahLst/>
              <a:cxnLst/>
              <a:rect l="l" t="t" r="r" b="b"/>
              <a:pathLst>
                <a:path w="3245640" h="3439089">
                  <a:moveTo>
                    <a:pt x="0" y="0"/>
                  </a:moveTo>
                  <a:lnTo>
                    <a:pt x="3245640" y="0"/>
                  </a:lnTo>
                  <a:lnTo>
                    <a:pt x="3245640" y="3439089"/>
                  </a:lnTo>
                  <a:lnTo>
                    <a:pt x="0" y="343908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0" name="TextBox 30"/>
            <p:cNvSpPr txBox="1"/>
            <p:nvPr/>
          </p:nvSpPr>
          <p:spPr>
            <a:xfrm>
              <a:off x="503828" y="1318585"/>
              <a:ext cx="1820979" cy="335527"/>
            </a:xfrm>
            <a:prstGeom prst="rect">
              <a:avLst/>
            </a:prstGeom>
          </p:spPr>
          <p:txBody>
            <a:bodyPr lIns="0" tIns="0" rIns="0" bIns="0" rtlCol="0" anchor="t">
              <a:spAutoFit/>
            </a:bodyPr>
            <a:lstStyle/>
            <a:p>
              <a:pPr algn="ctr">
                <a:lnSpc>
                  <a:spcPts val="1983"/>
                </a:lnSpc>
              </a:pPr>
              <a:r>
                <a:rPr lang="en-US" sz="1416">
                  <a:solidFill>
                    <a:srgbClr val="000000"/>
                  </a:solidFill>
                  <a:latin typeface="Poppins Bold"/>
                </a:rPr>
                <a:t>Data Cleaning </a:t>
              </a:r>
            </a:p>
          </p:txBody>
        </p:sp>
      </p:grpSp>
      <p:sp>
        <p:nvSpPr>
          <p:cNvPr id="31" name="Freeform 31"/>
          <p:cNvSpPr/>
          <p:nvPr/>
        </p:nvSpPr>
        <p:spPr>
          <a:xfrm rot="-10800000">
            <a:off x="15881395" y="5265622"/>
            <a:ext cx="743862" cy="570914"/>
          </a:xfrm>
          <a:custGeom>
            <a:avLst/>
            <a:gdLst/>
            <a:ahLst/>
            <a:cxnLst/>
            <a:rect l="l" t="t" r="r" b="b"/>
            <a:pathLst>
              <a:path w="743862" h="570914">
                <a:moveTo>
                  <a:pt x="0" y="0"/>
                </a:moveTo>
                <a:lnTo>
                  <a:pt x="743862" y="0"/>
                </a:lnTo>
                <a:lnTo>
                  <a:pt x="743862"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2" name="Group 32"/>
          <p:cNvGrpSpPr/>
          <p:nvPr/>
        </p:nvGrpSpPr>
        <p:grpSpPr>
          <a:xfrm>
            <a:off x="14667495" y="5747883"/>
            <a:ext cx="2941127" cy="2154376"/>
            <a:chOff x="0" y="0"/>
            <a:chExt cx="3921503" cy="2872501"/>
          </a:xfrm>
        </p:grpSpPr>
        <p:sp>
          <p:nvSpPr>
            <p:cNvPr id="33" name="Freeform 33"/>
            <p:cNvSpPr/>
            <p:nvPr/>
          </p:nvSpPr>
          <p:spPr>
            <a:xfrm>
              <a:off x="0" y="0"/>
              <a:ext cx="3921503" cy="2872501"/>
            </a:xfrm>
            <a:custGeom>
              <a:avLst/>
              <a:gdLst/>
              <a:ahLst/>
              <a:cxnLst/>
              <a:rect l="l" t="t" r="r" b="b"/>
              <a:pathLst>
                <a:path w="3921503" h="2872501">
                  <a:moveTo>
                    <a:pt x="0" y="0"/>
                  </a:moveTo>
                  <a:lnTo>
                    <a:pt x="3921503" y="0"/>
                  </a:lnTo>
                  <a:lnTo>
                    <a:pt x="3921503" y="2872501"/>
                  </a:lnTo>
                  <a:lnTo>
                    <a:pt x="0" y="287250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4" name="TextBox 34"/>
            <p:cNvSpPr txBox="1"/>
            <p:nvPr/>
          </p:nvSpPr>
          <p:spPr>
            <a:xfrm>
              <a:off x="1568548" y="1029625"/>
              <a:ext cx="1743714" cy="708025"/>
            </a:xfrm>
            <a:prstGeom prst="rect">
              <a:avLst/>
            </a:prstGeom>
          </p:spPr>
          <p:txBody>
            <a:bodyPr lIns="0" tIns="0" rIns="0" bIns="0" rtlCol="0" anchor="t">
              <a:spAutoFit/>
            </a:bodyPr>
            <a:lstStyle/>
            <a:p>
              <a:pPr algn="ctr">
                <a:lnSpc>
                  <a:spcPts val="2100"/>
                </a:lnSpc>
              </a:pPr>
              <a:r>
                <a:rPr lang="en-US" sz="1500">
                  <a:solidFill>
                    <a:srgbClr val="000000"/>
                  </a:solidFill>
                  <a:latin typeface="Poppins Bold"/>
                </a:rPr>
                <a:t>Label Encoding</a:t>
              </a:r>
            </a:p>
          </p:txBody>
        </p:sp>
      </p:grpSp>
      <p:sp>
        <p:nvSpPr>
          <p:cNvPr id="35" name="Freeform 35"/>
          <p:cNvSpPr/>
          <p:nvPr/>
        </p:nvSpPr>
        <p:spPr>
          <a:xfrm rot="-5727944">
            <a:off x="14370331" y="6344765"/>
            <a:ext cx="743862" cy="570914"/>
          </a:xfrm>
          <a:custGeom>
            <a:avLst/>
            <a:gdLst/>
            <a:ahLst/>
            <a:cxnLst/>
            <a:rect l="l" t="t" r="r" b="b"/>
            <a:pathLst>
              <a:path w="743862" h="570914">
                <a:moveTo>
                  <a:pt x="0" y="0"/>
                </a:moveTo>
                <a:lnTo>
                  <a:pt x="743861" y="0"/>
                </a:lnTo>
                <a:lnTo>
                  <a:pt x="743861"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6" name="Group 36"/>
          <p:cNvGrpSpPr/>
          <p:nvPr/>
        </p:nvGrpSpPr>
        <p:grpSpPr>
          <a:xfrm>
            <a:off x="11944220" y="5859308"/>
            <a:ext cx="2342693" cy="1888737"/>
            <a:chOff x="0" y="0"/>
            <a:chExt cx="3123591" cy="2518317"/>
          </a:xfrm>
        </p:grpSpPr>
        <p:sp>
          <p:nvSpPr>
            <p:cNvPr id="37" name="Freeform 37"/>
            <p:cNvSpPr/>
            <p:nvPr/>
          </p:nvSpPr>
          <p:spPr>
            <a:xfrm>
              <a:off x="0" y="0"/>
              <a:ext cx="3123591" cy="2518317"/>
            </a:xfrm>
            <a:custGeom>
              <a:avLst/>
              <a:gdLst/>
              <a:ahLst/>
              <a:cxnLst/>
              <a:rect l="l" t="t" r="r" b="b"/>
              <a:pathLst>
                <a:path w="3123591" h="2518317">
                  <a:moveTo>
                    <a:pt x="0" y="0"/>
                  </a:moveTo>
                  <a:lnTo>
                    <a:pt x="3123591" y="0"/>
                  </a:lnTo>
                  <a:lnTo>
                    <a:pt x="3123591" y="2518317"/>
                  </a:lnTo>
                  <a:lnTo>
                    <a:pt x="0" y="251831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8" name="TextBox 38"/>
            <p:cNvSpPr txBox="1"/>
            <p:nvPr/>
          </p:nvSpPr>
          <p:spPr>
            <a:xfrm>
              <a:off x="569275" y="1088312"/>
              <a:ext cx="2416116" cy="671233"/>
            </a:xfrm>
            <a:prstGeom prst="rect">
              <a:avLst/>
            </a:prstGeom>
          </p:spPr>
          <p:txBody>
            <a:bodyPr lIns="0" tIns="0" rIns="0" bIns="0" rtlCol="0" anchor="t">
              <a:spAutoFit/>
            </a:bodyPr>
            <a:lstStyle/>
            <a:p>
              <a:pPr algn="ctr">
                <a:lnSpc>
                  <a:spcPts val="1983"/>
                </a:lnSpc>
              </a:pPr>
              <a:r>
                <a:rPr lang="en-US" sz="1416">
                  <a:solidFill>
                    <a:srgbClr val="000000"/>
                  </a:solidFill>
                  <a:latin typeface="Poppins Bold"/>
                </a:rPr>
                <a:t>Edit Data for Web Scrapper</a:t>
              </a:r>
            </a:p>
          </p:txBody>
        </p:sp>
      </p:grpSp>
      <p:sp>
        <p:nvSpPr>
          <p:cNvPr id="39" name="Freeform 39"/>
          <p:cNvSpPr/>
          <p:nvPr/>
        </p:nvSpPr>
        <p:spPr>
          <a:xfrm rot="-5717277">
            <a:off x="11112932" y="6259040"/>
            <a:ext cx="743862" cy="570914"/>
          </a:xfrm>
          <a:custGeom>
            <a:avLst/>
            <a:gdLst/>
            <a:ahLst/>
            <a:cxnLst/>
            <a:rect l="l" t="t" r="r" b="b"/>
            <a:pathLst>
              <a:path w="743862" h="570914">
                <a:moveTo>
                  <a:pt x="0" y="0"/>
                </a:moveTo>
                <a:lnTo>
                  <a:pt x="743861" y="0"/>
                </a:lnTo>
                <a:lnTo>
                  <a:pt x="743861"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0" name="Group 40"/>
          <p:cNvGrpSpPr/>
          <p:nvPr/>
        </p:nvGrpSpPr>
        <p:grpSpPr>
          <a:xfrm>
            <a:off x="8910127" y="5461427"/>
            <a:ext cx="2791151" cy="2337589"/>
            <a:chOff x="0" y="0"/>
            <a:chExt cx="3721535" cy="3116786"/>
          </a:xfrm>
        </p:grpSpPr>
        <p:sp>
          <p:nvSpPr>
            <p:cNvPr id="41" name="Freeform 41"/>
            <p:cNvSpPr/>
            <p:nvPr/>
          </p:nvSpPr>
          <p:spPr>
            <a:xfrm>
              <a:off x="0" y="0"/>
              <a:ext cx="3721535" cy="3116786"/>
            </a:xfrm>
            <a:custGeom>
              <a:avLst/>
              <a:gdLst/>
              <a:ahLst/>
              <a:cxnLst/>
              <a:rect l="l" t="t" r="r" b="b"/>
              <a:pathLst>
                <a:path w="3721535" h="3116786">
                  <a:moveTo>
                    <a:pt x="0" y="0"/>
                  </a:moveTo>
                  <a:lnTo>
                    <a:pt x="3721535" y="0"/>
                  </a:lnTo>
                  <a:lnTo>
                    <a:pt x="3721535" y="3116786"/>
                  </a:lnTo>
                  <a:lnTo>
                    <a:pt x="0" y="311678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42" name="TextBox 42"/>
            <p:cNvSpPr txBox="1"/>
            <p:nvPr/>
          </p:nvSpPr>
          <p:spPr>
            <a:xfrm>
              <a:off x="757099" y="989274"/>
              <a:ext cx="2207337" cy="708025"/>
            </a:xfrm>
            <a:prstGeom prst="rect">
              <a:avLst/>
            </a:prstGeom>
          </p:spPr>
          <p:txBody>
            <a:bodyPr lIns="0" tIns="0" rIns="0" bIns="0" rtlCol="0" anchor="t">
              <a:spAutoFit/>
            </a:bodyPr>
            <a:lstStyle/>
            <a:p>
              <a:pPr algn="ctr">
                <a:lnSpc>
                  <a:spcPts val="2100"/>
                </a:lnSpc>
              </a:pPr>
              <a:r>
                <a:rPr lang="en-US" sz="1500">
                  <a:solidFill>
                    <a:srgbClr val="000000"/>
                  </a:solidFill>
                  <a:latin typeface="Poppins Bold"/>
                </a:rPr>
                <a:t>Image Data to Array</a:t>
              </a:r>
            </a:p>
          </p:txBody>
        </p:sp>
      </p:grpSp>
      <p:sp>
        <p:nvSpPr>
          <p:cNvPr id="43" name="Freeform 43"/>
          <p:cNvSpPr/>
          <p:nvPr/>
        </p:nvSpPr>
        <p:spPr>
          <a:xfrm rot="-5717277">
            <a:off x="8413519" y="6053858"/>
            <a:ext cx="743862" cy="570914"/>
          </a:xfrm>
          <a:custGeom>
            <a:avLst/>
            <a:gdLst/>
            <a:ahLst/>
            <a:cxnLst/>
            <a:rect l="l" t="t" r="r" b="b"/>
            <a:pathLst>
              <a:path w="743862" h="570914">
                <a:moveTo>
                  <a:pt x="0" y="0"/>
                </a:moveTo>
                <a:lnTo>
                  <a:pt x="743862" y="0"/>
                </a:lnTo>
                <a:lnTo>
                  <a:pt x="743862"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4" name="Group 44"/>
          <p:cNvGrpSpPr/>
          <p:nvPr/>
        </p:nvGrpSpPr>
        <p:grpSpPr>
          <a:xfrm>
            <a:off x="6476680" y="5321009"/>
            <a:ext cx="2166747" cy="2618425"/>
            <a:chOff x="0" y="0"/>
            <a:chExt cx="2888996" cy="3491234"/>
          </a:xfrm>
        </p:grpSpPr>
        <p:sp>
          <p:nvSpPr>
            <p:cNvPr id="45" name="Freeform 45"/>
            <p:cNvSpPr/>
            <p:nvPr/>
          </p:nvSpPr>
          <p:spPr>
            <a:xfrm>
              <a:off x="0" y="0"/>
              <a:ext cx="2888996" cy="3491234"/>
            </a:xfrm>
            <a:custGeom>
              <a:avLst/>
              <a:gdLst/>
              <a:ahLst/>
              <a:cxnLst/>
              <a:rect l="l" t="t" r="r" b="b"/>
              <a:pathLst>
                <a:path w="2888996" h="3491234">
                  <a:moveTo>
                    <a:pt x="0" y="0"/>
                  </a:moveTo>
                  <a:lnTo>
                    <a:pt x="2888996" y="0"/>
                  </a:lnTo>
                  <a:lnTo>
                    <a:pt x="2888996" y="3491234"/>
                  </a:lnTo>
                  <a:lnTo>
                    <a:pt x="0" y="3491234"/>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46" name="TextBox 46"/>
            <p:cNvSpPr txBox="1"/>
            <p:nvPr/>
          </p:nvSpPr>
          <p:spPr>
            <a:xfrm>
              <a:off x="738546" y="1037592"/>
              <a:ext cx="1744050" cy="708025"/>
            </a:xfrm>
            <a:prstGeom prst="rect">
              <a:avLst/>
            </a:prstGeom>
          </p:spPr>
          <p:txBody>
            <a:bodyPr lIns="0" tIns="0" rIns="0" bIns="0" rtlCol="0" anchor="t">
              <a:spAutoFit/>
            </a:bodyPr>
            <a:lstStyle/>
            <a:p>
              <a:pPr algn="ctr">
                <a:lnSpc>
                  <a:spcPts val="2100"/>
                </a:lnSpc>
              </a:pPr>
              <a:r>
                <a:rPr lang="en-US" sz="1500">
                  <a:solidFill>
                    <a:srgbClr val="000000"/>
                  </a:solidFill>
                  <a:latin typeface="Poppins Bold"/>
                </a:rPr>
                <a:t>Train-Test Split</a:t>
              </a:r>
            </a:p>
          </p:txBody>
        </p:sp>
      </p:grpSp>
      <p:sp>
        <p:nvSpPr>
          <p:cNvPr id="47" name="Freeform 47"/>
          <p:cNvSpPr/>
          <p:nvPr/>
        </p:nvSpPr>
        <p:spPr>
          <a:xfrm rot="-5717277">
            <a:off x="5960345" y="6259040"/>
            <a:ext cx="743862" cy="570914"/>
          </a:xfrm>
          <a:custGeom>
            <a:avLst/>
            <a:gdLst/>
            <a:ahLst/>
            <a:cxnLst/>
            <a:rect l="l" t="t" r="r" b="b"/>
            <a:pathLst>
              <a:path w="743862" h="570914">
                <a:moveTo>
                  <a:pt x="0" y="0"/>
                </a:moveTo>
                <a:lnTo>
                  <a:pt x="743862" y="0"/>
                </a:lnTo>
                <a:lnTo>
                  <a:pt x="743862"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8" name="Group 48"/>
          <p:cNvGrpSpPr/>
          <p:nvPr/>
        </p:nvGrpSpPr>
        <p:grpSpPr>
          <a:xfrm>
            <a:off x="3630540" y="5321009"/>
            <a:ext cx="2383217" cy="2413384"/>
            <a:chOff x="0" y="0"/>
            <a:chExt cx="3177622" cy="3217845"/>
          </a:xfrm>
        </p:grpSpPr>
        <p:sp>
          <p:nvSpPr>
            <p:cNvPr id="49" name="Freeform 49"/>
            <p:cNvSpPr/>
            <p:nvPr/>
          </p:nvSpPr>
          <p:spPr>
            <a:xfrm>
              <a:off x="0" y="0"/>
              <a:ext cx="3177622" cy="3217845"/>
            </a:xfrm>
            <a:custGeom>
              <a:avLst/>
              <a:gdLst/>
              <a:ahLst/>
              <a:cxnLst/>
              <a:rect l="l" t="t" r="r" b="b"/>
              <a:pathLst>
                <a:path w="3177622" h="3217845">
                  <a:moveTo>
                    <a:pt x="0" y="0"/>
                  </a:moveTo>
                  <a:lnTo>
                    <a:pt x="3177622" y="0"/>
                  </a:lnTo>
                  <a:lnTo>
                    <a:pt x="3177622" y="3217845"/>
                  </a:lnTo>
                  <a:lnTo>
                    <a:pt x="0" y="321784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50" name="TextBox 50"/>
            <p:cNvSpPr txBox="1"/>
            <p:nvPr/>
          </p:nvSpPr>
          <p:spPr>
            <a:xfrm>
              <a:off x="835919" y="1087265"/>
              <a:ext cx="1866751" cy="708025"/>
            </a:xfrm>
            <a:prstGeom prst="rect">
              <a:avLst/>
            </a:prstGeom>
          </p:spPr>
          <p:txBody>
            <a:bodyPr lIns="0" tIns="0" rIns="0" bIns="0" rtlCol="0" anchor="t">
              <a:spAutoFit/>
            </a:bodyPr>
            <a:lstStyle/>
            <a:p>
              <a:pPr algn="ctr">
                <a:lnSpc>
                  <a:spcPts val="2100"/>
                </a:lnSpc>
              </a:pPr>
              <a:r>
                <a:rPr lang="en-US" sz="1500">
                  <a:solidFill>
                    <a:srgbClr val="000000"/>
                  </a:solidFill>
                  <a:latin typeface="Poppins Bold"/>
                </a:rPr>
                <a:t>Data Increment </a:t>
              </a:r>
            </a:p>
          </p:txBody>
        </p:sp>
      </p:grpSp>
      <p:sp>
        <p:nvSpPr>
          <p:cNvPr id="51" name="Freeform 51"/>
          <p:cNvSpPr/>
          <p:nvPr/>
        </p:nvSpPr>
        <p:spPr>
          <a:xfrm rot="-5717277">
            <a:off x="2961106" y="6242244"/>
            <a:ext cx="743862" cy="570914"/>
          </a:xfrm>
          <a:custGeom>
            <a:avLst/>
            <a:gdLst/>
            <a:ahLst/>
            <a:cxnLst/>
            <a:rect l="l" t="t" r="r" b="b"/>
            <a:pathLst>
              <a:path w="743862" h="570914">
                <a:moveTo>
                  <a:pt x="0" y="0"/>
                </a:moveTo>
                <a:lnTo>
                  <a:pt x="743861" y="0"/>
                </a:lnTo>
                <a:lnTo>
                  <a:pt x="743861"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2" name="Group 52"/>
          <p:cNvGrpSpPr/>
          <p:nvPr/>
        </p:nvGrpSpPr>
        <p:grpSpPr>
          <a:xfrm>
            <a:off x="149298" y="5624197"/>
            <a:ext cx="3014517" cy="1967946"/>
            <a:chOff x="0" y="0"/>
            <a:chExt cx="4019356" cy="2623928"/>
          </a:xfrm>
        </p:grpSpPr>
        <p:sp>
          <p:nvSpPr>
            <p:cNvPr id="53" name="Freeform 53"/>
            <p:cNvSpPr/>
            <p:nvPr/>
          </p:nvSpPr>
          <p:spPr>
            <a:xfrm>
              <a:off x="0" y="0"/>
              <a:ext cx="3923631" cy="2623928"/>
            </a:xfrm>
            <a:custGeom>
              <a:avLst/>
              <a:gdLst/>
              <a:ahLst/>
              <a:cxnLst/>
              <a:rect l="l" t="t" r="r" b="b"/>
              <a:pathLst>
                <a:path w="3923631" h="2623928">
                  <a:moveTo>
                    <a:pt x="0" y="0"/>
                  </a:moveTo>
                  <a:lnTo>
                    <a:pt x="3923631" y="0"/>
                  </a:lnTo>
                  <a:lnTo>
                    <a:pt x="3923631" y="2623928"/>
                  </a:lnTo>
                  <a:lnTo>
                    <a:pt x="0" y="2623928"/>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54" name="TextBox 54"/>
            <p:cNvSpPr txBox="1"/>
            <p:nvPr/>
          </p:nvSpPr>
          <p:spPr>
            <a:xfrm>
              <a:off x="95725" y="1159176"/>
              <a:ext cx="3923631" cy="334801"/>
            </a:xfrm>
            <a:prstGeom prst="rect">
              <a:avLst/>
            </a:prstGeom>
          </p:spPr>
          <p:txBody>
            <a:bodyPr lIns="0" tIns="0" rIns="0" bIns="0" rtlCol="0" anchor="t">
              <a:spAutoFit/>
            </a:bodyPr>
            <a:lstStyle/>
            <a:p>
              <a:pPr algn="ctr">
                <a:lnSpc>
                  <a:spcPts val="1978"/>
                </a:lnSpc>
                <a:spcBef>
                  <a:spcPct val="0"/>
                </a:spcBef>
              </a:pPr>
              <a:r>
                <a:rPr lang="en-US" sz="1413">
                  <a:solidFill>
                    <a:srgbClr val="000000"/>
                  </a:solidFill>
                  <a:latin typeface="Poppins Bold"/>
                </a:rPr>
                <a:t>Model Building</a:t>
              </a:r>
            </a:p>
          </p:txBody>
        </p:sp>
      </p:grpSp>
      <p:sp>
        <p:nvSpPr>
          <p:cNvPr id="55" name="TextBox 55"/>
          <p:cNvSpPr txBox="1"/>
          <p:nvPr/>
        </p:nvSpPr>
        <p:spPr>
          <a:xfrm>
            <a:off x="4922916" y="547488"/>
            <a:ext cx="8442168" cy="798234"/>
          </a:xfrm>
          <a:prstGeom prst="rect">
            <a:avLst/>
          </a:prstGeom>
        </p:spPr>
        <p:txBody>
          <a:bodyPr lIns="0" tIns="0" rIns="0" bIns="0" rtlCol="0" anchor="t">
            <a:spAutoFit/>
          </a:bodyPr>
          <a:lstStyle/>
          <a:p>
            <a:pPr algn="ctr">
              <a:lnSpc>
                <a:spcPts val="6402"/>
              </a:lnSpc>
              <a:spcBef>
                <a:spcPct val="0"/>
              </a:spcBef>
            </a:pPr>
            <a:r>
              <a:rPr lang="en-US" sz="4573">
                <a:solidFill>
                  <a:srgbClr val="F3BE66"/>
                </a:solidFill>
                <a:latin typeface="Inter Bold"/>
              </a:rPr>
              <a:t>Work Flow Of The Model</a:t>
            </a:r>
          </a:p>
        </p:txBody>
      </p:sp>
      <p:grpSp>
        <p:nvGrpSpPr>
          <p:cNvPr id="56" name="Group 56"/>
          <p:cNvGrpSpPr/>
          <p:nvPr/>
        </p:nvGrpSpPr>
        <p:grpSpPr>
          <a:xfrm>
            <a:off x="2553600" y="7734393"/>
            <a:ext cx="3214513" cy="2274268"/>
            <a:chOff x="0" y="0"/>
            <a:chExt cx="4286018" cy="3032358"/>
          </a:xfrm>
        </p:grpSpPr>
        <p:sp>
          <p:nvSpPr>
            <p:cNvPr id="57" name="Freeform 57"/>
            <p:cNvSpPr/>
            <p:nvPr/>
          </p:nvSpPr>
          <p:spPr>
            <a:xfrm>
              <a:off x="0" y="0"/>
              <a:ext cx="4286018" cy="3032358"/>
            </a:xfrm>
            <a:custGeom>
              <a:avLst/>
              <a:gdLst/>
              <a:ahLst/>
              <a:cxnLst/>
              <a:rect l="l" t="t" r="r" b="b"/>
              <a:pathLst>
                <a:path w="4286018" h="3032358">
                  <a:moveTo>
                    <a:pt x="0" y="0"/>
                  </a:moveTo>
                  <a:lnTo>
                    <a:pt x="4286018" y="0"/>
                  </a:lnTo>
                  <a:lnTo>
                    <a:pt x="4286018" y="3032358"/>
                  </a:lnTo>
                  <a:lnTo>
                    <a:pt x="0" y="3032358"/>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58" name="TextBox 58"/>
            <p:cNvSpPr txBox="1"/>
            <p:nvPr/>
          </p:nvSpPr>
          <p:spPr>
            <a:xfrm>
              <a:off x="1216657" y="820940"/>
              <a:ext cx="2452551" cy="669839"/>
            </a:xfrm>
            <a:prstGeom prst="rect">
              <a:avLst/>
            </a:prstGeom>
          </p:spPr>
          <p:txBody>
            <a:bodyPr lIns="0" tIns="0" rIns="0" bIns="0" rtlCol="0" anchor="t">
              <a:spAutoFit/>
            </a:bodyPr>
            <a:lstStyle/>
            <a:p>
              <a:pPr algn="ctr">
                <a:lnSpc>
                  <a:spcPts val="1978"/>
                </a:lnSpc>
                <a:spcBef>
                  <a:spcPct val="0"/>
                </a:spcBef>
              </a:pPr>
              <a:r>
                <a:rPr lang="en-US" sz="1413">
                  <a:solidFill>
                    <a:srgbClr val="000000"/>
                  </a:solidFill>
                  <a:latin typeface="Poppins Bold"/>
                </a:rPr>
                <a:t>Model Testing &amp; Evaluation</a:t>
              </a:r>
            </a:p>
          </p:txBody>
        </p:sp>
      </p:grpSp>
      <p:sp>
        <p:nvSpPr>
          <p:cNvPr id="59" name="Freeform 59"/>
          <p:cNvSpPr/>
          <p:nvPr/>
        </p:nvSpPr>
        <p:spPr>
          <a:xfrm rot="8100000">
            <a:off x="1716826" y="7990786"/>
            <a:ext cx="743862" cy="570914"/>
          </a:xfrm>
          <a:custGeom>
            <a:avLst/>
            <a:gdLst/>
            <a:ahLst/>
            <a:cxnLst/>
            <a:rect l="l" t="t" r="r" b="b"/>
            <a:pathLst>
              <a:path w="743862" h="570914">
                <a:moveTo>
                  <a:pt x="0" y="0"/>
                </a:moveTo>
                <a:lnTo>
                  <a:pt x="743862" y="0"/>
                </a:lnTo>
                <a:lnTo>
                  <a:pt x="743862" y="570914"/>
                </a:lnTo>
                <a:lnTo>
                  <a:pt x="0" y="57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5683338" y="0"/>
            <a:ext cx="5967893" cy="2983947"/>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4"/>
              <a:stretch>
                <a:fillRect t="-6270" b="-6270"/>
              </a:stretch>
            </a:blipFill>
          </p:spPr>
        </p:sp>
      </p:grpSp>
      <p:sp>
        <p:nvSpPr>
          <p:cNvPr id="7" name="Freeform 7"/>
          <p:cNvSpPr/>
          <p:nvPr/>
        </p:nvSpPr>
        <p:spPr>
          <a:xfrm>
            <a:off x="3061971" y="711678"/>
            <a:ext cx="634043" cy="634043"/>
          </a:xfrm>
          <a:custGeom>
            <a:avLst/>
            <a:gdLst/>
            <a:ahLst/>
            <a:cxnLst/>
            <a:rect l="l" t="t" r="r" b="b"/>
            <a:pathLst>
              <a:path w="634043" h="634043">
                <a:moveTo>
                  <a:pt x="0" y="0"/>
                </a:moveTo>
                <a:lnTo>
                  <a:pt x="634043" y="0"/>
                </a:lnTo>
                <a:lnTo>
                  <a:pt x="634043"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3638555" y="85793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767581" y="5022850"/>
            <a:ext cx="16230600" cy="4235450"/>
          </a:xfrm>
          <a:prstGeom prst="rect">
            <a:avLst/>
          </a:prstGeom>
        </p:spPr>
        <p:txBody>
          <a:bodyPr lIns="0" tIns="0" rIns="0" bIns="0" rtlCol="0" anchor="t">
            <a:spAutoFit/>
          </a:bodyPr>
          <a:lstStyle/>
          <a:p>
            <a:pPr>
              <a:lnSpc>
                <a:spcPts val="2799"/>
              </a:lnSpc>
            </a:pPr>
            <a:r>
              <a:rPr lang="en-US" sz="1999">
                <a:solidFill>
                  <a:srgbClr val="FFFFFF"/>
                </a:solidFill>
                <a:latin typeface="Poppins"/>
              </a:rPr>
              <a:t>ResNet50V2 is an upgraded variant of the ResNet50 model, renowned for its excellence in computer vision tasks. With an architecture comprising 50 layers, ResNet50V2 introduces improvements to enhance performance and address limitations. It incorporates bottleneck blocks, which consist of three convolutional layers of varying filter sizes, to reduce computational complexity while capturing significant features in the data. By employing skip connections, the model mitigates the problem of vanishing gradients, enabling effective training of deep networks.</a:t>
            </a:r>
          </a:p>
          <a:p>
            <a:pPr>
              <a:lnSpc>
                <a:spcPts val="2799"/>
              </a:lnSpc>
            </a:pPr>
            <a:r>
              <a:rPr lang="en-US" sz="1999">
                <a:solidFill>
                  <a:srgbClr val="FFFFFF"/>
                </a:solidFill>
                <a:latin typeface="Poppins"/>
              </a:rPr>
              <a:t>The structure of ResNet50V2 includes convolutional layers, batch normalization layers, and fully connected layers. It is commonly used for image classification and other computer vision applications due to its exceptional performance. Pretraining on extensive image datasets such as ImageNet equips the model with a robust understanding of visual features.</a:t>
            </a:r>
          </a:p>
          <a:p>
            <a:pPr>
              <a:lnSpc>
                <a:spcPts val="2799"/>
              </a:lnSpc>
              <a:spcBef>
                <a:spcPct val="0"/>
              </a:spcBef>
            </a:pPr>
            <a:r>
              <a:rPr lang="en-US" sz="1999">
                <a:solidFill>
                  <a:srgbClr val="FFFFFF"/>
                </a:solidFill>
                <a:latin typeface="Poppins"/>
              </a:rPr>
              <a:t>ResNet50V2 is often leveraged as a feature extractor, utilizing the hierarchical features learned by the model for downstream tasks. Additionally, it can be fine-tuned to adapt to specific application domains and achieve even better performance. Its deep architecture and advanced design make it a powerful tool in the field of computer vision, enabling state-of-the-art results in various tasks.</a:t>
            </a:r>
          </a:p>
        </p:txBody>
      </p:sp>
      <p:grpSp>
        <p:nvGrpSpPr>
          <p:cNvPr id="10" name="Group 10"/>
          <p:cNvGrpSpPr/>
          <p:nvPr/>
        </p:nvGrpSpPr>
        <p:grpSpPr>
          <a:xfrm>
            <a:off x="767581" y="2983947"/>
            <a:ext cx="13936361" cy="1828908"/>
            <a:chOff x="0" y="0"/>
            <a:chExt cx="18581814" cy="2438544"/>
          </a:xfrm>
        </p:grpSpPr>
        <p:sp>
          <p:nvSpPr>
            <p:cNvPr id="11" name="TextBox 11"/>
            <p:cNvSpPr txBox="1"/>
            <p:nvPr/>
          </p:nvSpPr>
          <p:spPr>
            <a:xfrm>
              <a:off x="0" y="-123825"/>
              <a:ext cx="18581814" cy="1343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Algorithm Used</a:t>
              </a:r>
            </a:p>
          </p:txBody>
        </p:sp>
        <p:sp>
          <p:nvSpPr>
            <p:cNvPr id="12" name="TextBox 12"/>
            <p:cNvSpPr txBox="1"/>
            <p:nvPr/>
          </p:nvSpPr>
          <p:spPr>
            <a:xfrm>
              <a:off x="0" y="1095519"/>
              <a:ext cx="18581814" cy="1343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ResNet50V2</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1121</Words>
  <Application>Microsoft Office PowerPoint</Application>
  <PresentationFormat>Custom</PresentationFormat>
  <Paragraphs>75</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Poppins Bold</vt:lpstr>
      <vt:lpstr>Poppins</vt:lpstr>
      <vt:lpstr>Inter Bold</vt:lpstr>
      <vt:lpstr>Poppins Bold Italics</vt:lpstr>
      <vt:lpstr>Canva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DRP</dc:title>
  <cp:lastModifiedBy>Krishna Agarwal</cp:lastModifiedBy>
  <cp:revision>2</cp:revision>
  <dcterms:created xsi:type="dcterms:W3CDTF">2006-08-16T00:00:00Z</dcterms:created>
  <dcterms:modified xsi:type="dcterms:W3CDTF">2023-06-15T07:53:57Z</dcterms:modified>
  <dc:identifier>DAFkLhoT18o</dc:identifier>
</cp:coreProperties>
</file>